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sldIdLst>
    <p:sldId id="346" r:id="rId4"/>
    <p:sldId id="262" r:id="rId5"/>
    <p:sldId id="263" r:id="rId7"/>
    <p:sldId id="270" r:id="rId8"/>
    <p:sldId id="264" r:id="rId9"/>
    <p:sldId id="265" r:id="rId10"/>
    <p:sldId id="272" r:id="rId11"/>
    <p:sldId id="268" r:id="rId12"/>
    <p:sldId id="273" r:id="rId13"/>
    <p:sldId id="274" r:id="rId14"/>
    <p:sldId id="275" r:id="rId15"/>
    <p:sldId id="276" r:id="rId16"/>
    <p:sldId id="277" r:id="rId17"/>
    <p:sldId id="278" r:id="rId18"/>
    <p:sldId id="269" r:id="rId19"/>
    <p:sldId id="280" r:id="rId20"/>
    <p:sldId id="281" r:id="rId21"/>
    <p:sldId id="279"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6" r:id="rId56"/>
    <p:sldId id="317" r:id="rId57"/>
    <p:sldId id="318" r:id="rId58"/>
    <p:sldId id="319" r:id="rId59"/>
    <p:sldId id="320" r:id="rId60"/>
    <p:sldId id="321" r:id="rId61"/>
    <p:sldId id="322" r:id="rId62"/>
    <p:sldId id="323" r:id="rId63"/>
    <p:sldId id="325" r:id="rId64"/>
    <p:sldId id="326" r:id="rId65"/>
    <p:sldId id="327" r:id="rId66"/>
    <p:sldId id="328" r:id="rId67"/>
    <p:sldId id="330" r:id="rId68"/>
    <p:sldId id="331" r:id="rId69"/>
    <p:sldId id="334" r:id="rId70"/>
    <p:sldId id="335" r:id="rId71"/>
    <p:sldId id="336" r:id="rId72"/>
    <p:sldId id="337" r:id="rId73"/>
    <p:sldId id="338" r:id="rId74"/>
    <p:sldId id="339" r:id="rId75"/>
    <p:sldId id="340" r:id="rId76"/>
    <p:sldId id="341" r:id="rId77"/>
    <p:sldId id="343" r:id="rId78"/>
    <p:sldId id="344" r:id="rId79"/>
    <p:sldId id="345" r:id="rId80"/>
    <p:sldId id="347" r:id="rId81"/>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15"/>
        <p:guide pos="38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5" Type="http://schemas.openxmlformats.org/officeDocument/2006/relationships/tags" Target="tags/tag185.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7"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tags" Target="../tags/tag12.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tags" Target="../tags/tag15.xml"/><Relationship Id="rId4" Type="http://schemas.openxmlformats.org/officeDocument/2006/relationships/image" Target="../media/image7.png"/><Relationship Id="rId3" Type="http://schemas.openxmlformats.org/officeDocument/2006/relationships/tags" Target="../tags/tag1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7"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tags" Target="../tags/tag18.xml"/><Relationship Id="rId4" Type="http://schemas.openxmlformats.org/officeDocument/2006/relationships/image" Target="../media/image7.png"/><Relationship Id="rId3" Type="http://schemas.openxmlformats.org/officeDocument/2006/relationships/tags" Target="../tags/tag17.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3.png"/><Relationship Id="rId7"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tags" Target="../tags/tag28.xml"/><Relationship Id="rId6" Type="http://schemas.openxmlformats.org/officeDocument/2006/relationships/image" Target="../media/image24.png"/><Relationship Id="rId5" Type="http://schemas.openxmlformats.org/officeDocument/2006/relationships/tags" Target="../tags/tag27.xml"/><Relationship Id="rId4" Type="http://schemas.openxmlformats.org/officeDocument/2006/relationships/image" Target="../media/image7.png"/><Relationship Id="rId3" Type="http://schemas.openxmlformats.org/officeDocument/2006/relationships/tags" Target="../tags/tag26.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9.xml"/><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a:srcRect t="12979"/>
          <a:stretch>
            <a:fillRect/>
          </a:stretch>
        </p:blipFill>
        <p:spPr>
          <a:xfrm>
            <a:off x="10680700" y="66040"/>
            <a:ext cx="1203960" cy="9664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tags" Target="../tags/tag32.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4.png"/><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tags" Target="../tags/tag66.xml"/><Relationship Id="rId4" Type="http://schemas.openxmlformats.org/officeDocument/2006/relationships/image" Target="../media/image46.png"/><Relationship Id="rId3" Type="http://schemas.openxmlformats.org/officeDocument/2006/relationships/tags" Target="../tags/tag65.xml"/><Relationship Id="rId2" Type="http://schemas.openxmlformats.org/officeDocument/2006/relationships/image" Target="../media/image45.png"/><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9.png"/><Relationship Id="rId3" Type="http://schemas.openxmlformats.org/officeDocument/2006/relationships/tags" Target="../tags/tag68.xml"/><Relationship Id="rId2" Type="http://schemas.openxmlformats.org/officeDocument/2006/relationships/image" Target="../media/image48.png"/><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image" Target="../media/image40.tiff"/><Relationship Id="rId1" Type="http://schemas.openxmlformats.org/officeDocument/2006/relationships/tags" Target="../tags/tag6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40.tiff"/><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1.png"/><Relationship Id="rId3" Type="http://schemas.openxmlformats.org/officeDocument/2006/relationships/tags" Target="../tags/tag76.xml"/><Relationship Id="rId2" Type="http://schemas.openxmlformats.org/officeDocument/2006/relationships/image" Target="../media/image50.png"/><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2.tiff"/><Relationship Id="rId1" Type="http://schemas.openxmlformats.org/officeDocument/2006/relationships/tags" Target="../tags/tag77.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4.jpeg"/><Relationship Id="rId4" Type="http://schemas.openxmlformats.org/officeDocument/2006/relationships/tags" Target="../tags/tag80.xml"/><Relationship Id="rId3" Type="http://schemas.openxmlformats.org/officeDocument/2006/relationships/image" Target="../media/image53.jpeg"/><Relationship Id="rId2" Type="http://schemas.openxmlformats.org/officeDocument/2006/relationships/tags" Target="../tags/tag79.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png"/><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jpeg"/><Relationship Id="rId10" Type="http://schemas.openxmlformats.org/officeDocument/2006/relationships/slideLayout" Target="../slideLayouts/slideLayout3.xml"/><Relationship Id="rId1" Type="http://schemas.openxmlformats.org/officeDocument/2006/relationships/image" Target="../media/image55.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tags" Target="../tags/tag83.xml"/><Relationship Id="rId4" Type="http://schemas.openxmlformats.org/officeDocument/2006/relationships/image" Target="../media/image65.png"/><Relationship Id="rId3" Type="http://schemas.openxmlformats.org/officeDocument/2006/relationships/tags" Target="../tags/tag82.xml"/><Relationship Id="rId2" Type="http://schemas.openxmlformats.org/officeDocument/2006/relationships/image" Target="../media/image64.png"/><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7.png"/><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69.png"/><Relationship Id="rId3" Type="http://schemas.openxmlformats.org/officeDocument/2006/relationships/tags" Target="../tags/tag88.xml"/><Relationship Id="rId2" Type="http://schemas.openxmlformats.org/officeDocument/2006/relationships/image" Target="../media/image68.png"/><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0.tiff"/><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1.png"/><Relationship Id="rId2" Type="http://schemas.openxmlformats.org/officeDocument/2006/relationships/tags" Target="../tags/tag91.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2.xml"/><Relationship Id="rId2" Type="http://schemas.openxmlformats.org/officeDocument/2006/relationships/image" Target="../media/image72.jpeg"/><Relationship Id="rId1" Type="http://schemas.openxmlformats.org/officeDocument/2006/relationships/image" Target="../media/image55.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5.tiff"/><Relationship Id="rId5" Type="http://schemas.openxmlformats.org/officeDocument/2006/relationships/tags" Target="../tags/tag95.xml"/><Relationship Id="rId4" Type="http://schemas.openxmlformats.org/officeDocument/2006/relationships/image" Target="../media/image74.tiff"/><Relationship Id="rId3" Type="http://schemas.openxmlformats.org/officeDocument/2006/relationships/tags" Target="../tags/tag94.xml"/><Relationship Id="rId2" Type="http://schemas.openxmlformats.org/officeDocument/2006/relationships/image" Target="../media/image73.tiff"/><Relationship Id="rId1" Type="http://schemas.openxmlformats.org/officeDocument/2006/relationships/tags" Target="../tags/tag9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6.png"/><Relationship Id="rId1" Type="http://schemas.openxmlformats.org/officeDocument/2006/relationships/image" Target="../media/image55.png"/></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0" Type="http://schemas.openxmlformats.org/officeDocument/2006/relationships/slideLayout" Target="../slideLayouts/slideLayout2.xml"/><Relationship Id="rId1" Type="http://schemas.openxmlformats.org/officeDocument/2006/relationships/tags" Target="../tags/tag33.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9.tiff"/><Relationship Id="rId5" Type="http://schemas.openxmlformats.org/officeDocument/2006/relationships/tags" Target="../tags/tag98.xml"/><Relationship Id="rId4" Type="http://schemas.openxmlformats.org/officeDocument/2006/relationships/image" Target="../media/image78.tiff"/><Relationship Id="rId3" Type="http://schemas.openxmlformats.org/officeDocument/2006/relationships/tags" Target="../tags/tag97.xml"/><Relationship Id="rId2" Type="http://schemas.openxmlformats.org/officeDocument/2006/relationships/image" Target="../media/image77.tiff"/><Relationship Id="rId1" Type="http://schemas.openxmlformats.org/officeDocument/2006/relationships/tags" Target="../tags/tag9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image" Target="../media/image83.png"/><Relationship Id="rId7" Type="http://schemas.openxmlformats.org/officeDocument/2006/relationships/tags" Target="../tags/tag103.xml"/><Relationship Id="rId6" Type="http://schemas.openxmlformats.org/officeDocument/2006/relationships/image" Target="../media/image82.png"/><Relationship Id="rId5" Type="http://schemas.openxmlformats.org/officeDocument/2006/relationships/tags" Target="../tags/tag102.xml"/><Relationship Id="rId4" Type="http://schemas.openxmlformats.org/officeDocument/2006/relationships/image" Target="../media/image81.png"/><Relationship Id="rId3" Type="http://schemas.openxmlformats.org/officeDocument/2006/relationships/tags" Target="../tags/tag101.xml"/><Relationship Id="rId2" Type="http://schemas.openxmlformats.org/officeDocument/2006/relationships/image" Target="../media/image80.tiff"/><Relationship Id="rId13" Type="http://schemas.openxmlformats.org/officeDocument/2006/relationships/slideLayout" Target="../slideLayouts/slideLayout3.xml"/><Relationship Id="rId12" Type="http://schemas.openxmlformats.org/officeDocument/2006/relationships/image" Target="../media/image85.png"/><Relationship Id="rId11" Type="http://schemas.openxmlformats.org/officeDocument/2006/relationships/tags" Target="../tags/tag105.xml"/><Relationship Id="rId10" Type="http://schemas.openxmlformats.org/officeDocument/2006/relationships/image" Target="../media/image84.png"/><Relationship Id="rId1" Type="http://schemas.openxmlformats.org/officeDocument/2006/relationships/tags" Target="../tags/tag10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87.png"/><Relationship Id="rId4" Type="http://schemas.openxmlformats.org/officeDocument/2006/relationships/tags" Target="../tags/tag109.xml"/><Relationship Id="rId3" Type="http://schemas.openxmlformats.org/officeDocument/2006/relationships/image" Target="../media/image86.png"/><Relationship Id="rId2" Type="http://schemas.openxmlformats.org/officeDocument/2006/relationships/tags" Target="../tags/tag108.xml"/><Relationship Id="rId1" Type="http://schemas.openxmlformats.org/officeDocument/2006/relationships/tags" Target="../tags/tag107.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55.png"/><Relationship Id="rId2" Type="http://schemas.openxmlformats.org/officeDocument/2006/relationships/image" Target="../media/image40.tiff"/><Relationship Id="rId1" Type="http://schemas.openxmlformats.org/officeDocument/2006/relationships/tags" Target="../tags/tag11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8.png"/><Relationship Id="rId1" Type="http://schemas.openxmlformats.org/officeDocument/2006/relationships/tags" Target="../tags/tag1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tiff"/><Relationship Id="rId1" Type="http://schemas.openxmlformats.org/officeDocument/2006/relationships/tags" Target="../tags/tag4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9.png"/><Relationship Id="rId2" Type="http://schemas.openxmlformats.org/officeDocument/2006/relationships/tags" Target="../tags/tag115.xml"/><Relationship Id="rId1" Type="http://schemas.openxmlformats.org/officeDocument/2006/relationships/tags" Target="../tags/tag114.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91.tiff"/><Relationship Id="rId4" Type="http://schemas.openxmlformats.org/officeDocument/2006/relationships/tags" Target="../tags/tag118.xml"/><Relationship Id="rId3" Type="http://schemas.openxmlformats.org/officeDocument/2006/relationships/image" Target="../media/image90.tiff"/><Relationship Id="rId2" Type="http://schemas.openxmlformats.org/officeDocument/2006/relationships/tags" Target="../tags/tag117.xml"/><Relationship Id="rId1" Type="http://schemas.openxmlformats.org/officeDocument/2006/relationships/tags" Target="../tags/tag116.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92.tiff"/><Relationship Id="rId2" Type="http://schemas.openxmlformats.org/officeDocument/2006/relationships/tags" Target="../tags/tag120.xml"/><Relationship Id="rId1" Type="http://schemas.openxmlformats.org/officeDocument/2006/relationships/tags" Target="../tags/tag119.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5.png"/><Relationship Id="rId5" Type="http://schemas.openxmlformats.org/officeDocument/2006/relationships/tags" Target="../tags/tag125.xml"/><Relationship Id="rId4" Type="http://schemas.openxmlformats.org/officeDocument/2006/relationships/image" Target="../media/image94.png"/><Relationship Id="rId3" Type="http://schemas.openxmlformats.org/officeDocument/2006/relationships/tags" Target="../tags/tag124.xml"/><Relationship Id="rId2" Type="http://schemas.openxmlformats.org/officeDocument/2006/relationships/image" Target="../media/image93.png"/><Relationship Id="rId1" Type="http://schemas.openxmlformats.org/officeDocument/2006/relationships/tags" Target="../tags/tag123.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7.xml"/><Relationship Id="rId2" Type="http://schemas.openxmlformats.org/officeDocument/2006/relationships/image" Target="../media/image96.png"/><Relationship Id="rId1" Type="http://schemas.openxmlformats.org/officeDocument/2006/relationships/tags" Target="../tags/tag12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28.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98.jpeg"/><Relationship Id="rId1" Type="http://schemas.openxmlformats.org/officeDocument/2006/relationships/image" Target="../media/image97.jpe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image" Target="../media/image73.tiff"/><Relationship Id="rId1" Type="http://schemas.openxmlformats.org/officeDocument/2006/relationships/tags" Target="../tags/tag1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99.tiff"/><Relationship Id="rId1" Type="http://schemas.openxmlformats.org/officeDocument/2006/relationships/tags" Target="../tags/tag13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tags" Target="../tags/tag133.xml"/></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3.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55.png"/><Relationship Id="rId2" Type="http://schemas.openxmlformats.org/officeDocument/2006/relationships/image" Target="../media/image102.png"/><Relationship Id="rId1" Type="http://schemas.openxmlformats.org/officeDocument/2006/relationships/tags" Target="../tags/tag134.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3.tiff"/><Relationship Id="rId1" Type="http://schemas.openxmlformats.org/officeDocument/2006/relationships/tags" Target="../tags/tag13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1.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image" Target="../media/image5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6.tiff"/><Relationship Id="rId1" Type="http://schemas.openxmlformats.org/officeDocument/2006/relationships/tags" Target="../tags/tag143.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tags" Target="../tags/tag146.xml"/><Relationship Id="rId4" Type="http://schemas.openxmlformats.org/officeDocument/2006/relationships/image" Target="../media/image108.png"/><Relationship Id="rId3" Type="http://schemas.openxmlformats.org/officeDocument/2006/relationships/tags" Target="../tags/tag145.xml"/><Relationship Id="rId2" Type="http://schemas.openxmlformats.org/officeDocument/2006/relationships/image" Target="../media/image107.tiff"/><Relationship Id="rId1" Type="http://schemas.openxmlformats.org/officeDocument/2006/relationships/tags" Target="../tags/tag14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0.png"/><Relationship Id="rId1" Type="http://schemas.openxmlformats.org/officeDocument/2006/relationships/tags" Target="../tags/tag14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4.png"/><Relationship Id="rId3" Type="http://schemas.openxmlformats.org/officeDocument/2006/relationships/tags" Target="../tags/tag45.xml"/><Relationship Id="rId2" Type="http://schemas.openxmlformats.org/officeDocument/2006/relationships/image" Target="../media/image33.png"/><Relationship Id="rId1" Type="http://schemas.openxmlformats.org/officeDocument/2006/relationships/tags" Target="../tags/tag44.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1.png"/><Relationship Id="rId1" Type="http://schemas.openxmlformats.org/officeDocument/2006/relationships/tags" Target="../tags/tag14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2.png"/></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image" Target="../media/image113.jpeg"/><Relationship Id="rId2" Type="http://schemas.openxmlformats.org/officeDocument/2006/relationships/image" Target="../media/image76.png"/><Relationship Id="rId1" Type="http://schemas.openxmlformats.org/officeDocument/2006/relationships/image" Target="../media/image55.png"/></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16.png"/><Relationship Id="rId4" Type="http://schemas.openxmlformats.org/officeDocument/2006/relationships/image" Target="../media/image115.png"/><Relationship Id="rId3" Type="http://schemas.openxmlformats.org/officeDocument/2006/relationships/tags" Target="../tags/tag155.xml"/><Relationship Id="rId2" Type="http://schemas.openxmlformats.org/officeDocument/2006/relationships/image" Target="../media/image114.tiff"/><Relationship Id="rId1" Type="http://schemas.openxmlformats.org/officeDocument/2006/relationships/tags" Target="../tags/tag154.xml"/></Relationships>
</file>

<file path=ppt/slides/_rels/slide64.xml.rels><?xml version="1.0" encoding="UTF-8" standalone="yes"?>
<Relationships xmlns="http://schemas.openxmlformats.org/package/2006/relationships"><Relationship Id="rId9" Type="http://schemas.openxmlformats.org/officeDocument/2006/relationships/image" Target="../media/image121.png"/><Relationship Id="rId8" Type="http://schemas.openxmlformats.org/officeDocument/2006/relationships/tags" Target="../tags/tag158.xml"/><Relationship Id="rId7" Type="http://schemas.openxmlformats.org/officeDocument/2006/relationships/image" Target="../media/image120.png"/><Relationship Id="rId6" Type="http://schemas.openxmlformats.org/officeDocument/2006/relationships/tags" Target="../tags/tag157.xml"/><Relationship Id="rId5" Type="http://schemas.openxmlformats.org/officeDocument/2006/relationships/image" Target="../media/image119.png"/><Relationship Id="rId4" Type="http://schemas.openxmlformats.org/officeDocument/2006/relationships/tags" Target="../tags/tag156.xml"/><Relationship Id="rId3" Type="http://schemas.openxmlformats.org/officeDocument/2006/relationships/image" Target="../media/image105.jpeg"/><Relationship Id="rId2" Type="http://schemas.openxmlformats.org/officeDocument/2006/relationships/image" Target="../media/image118.jpeg"/><Relationship Id="rId10" Type="http://schemas.openxmlformats.org/officeDocument/2006/relationships/slideLayout" Target="../slideLayouts/slideLayout3.xml"/><Relationship Id="rId1" Type="http://schemas.openxmlformats.org/officeDocument/2006/relationships/image" Target="../media/image117.jpeg"/></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media/image125.jpeg"/><Relationship Id="rId3" Type="http://schemas.openxmlformats.org/officeDocument/2006/relationships/image" Target="../media/image124.jpeg"/><Relationship Id="rId2" Type="http://schemas.openxmlformats.org/officeDocument/2006/relationships/image" Target="../media/image123.png"/><Relationship Id="rId1" Type="http://schemas.openxmlformats.org/officeDocument/2006/relationships/image" Target="../media/image122.png"/></Relationships>
</file>

<file path=ppt/slides/_rels/slide66.xml.rels><?xml version="1.0" encoding="UTF-8" standalone="yes"?>
<Relationships xmlns="http://schemas.openxmlformats.org/package/2006/relationships"><Relationship Id="rId9" Type="http://schemas.openxmlformats.org/officeDocument/2006/relationships/image" Target="../media/image129.png"/><Relationship Id="rId8" Type="http://schemas.openxmlformats.org/officeDocument/2006/relationships/tags" Target="../tags/tag165.xml"/><Relationship Id="rId7" Type="http://schemas.openxmlformats.org/officeDocument/2006/relationships/image" Target="../media/image128.png"/><Relationship Id="rId6" Type="http://schemas.openxmlformats.org/officeDocument/2006/relationships/tags" Target="../tags/tag164.xml"/><Relationship Id="rId5" Type="http://schemas.openxmlformats.org/officeDocument/2006/relationships/image" Target="../media/image127.png"/><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image" Target="../media/image126.tiff"/><Relationship Id="rId10" Type="http://schemas.openxmlformats.org/officeDocument/2006/relationships/slideLayout" Target="../slideLayouts/slideLayout3.xml"/><Relationship Id="rId1" Type="http://schemas.openxmlformats.org/officeDocument/2006/relationships/tags" Target="../tags/tag161.xml"/></Relationships>
</file>

<file path=ppt/slides/_rels/slide67.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image" Target="../media/image133.png"/><Relationship Id="rId7" Type="http://schemas.openxmlformats.org/officeDocument/2006/relationships/tags" Target="../tags/tag169.xml"/><Relationship Id="rId6" Type="http://schemas.openxmlformats.org/officeDocument/2006/relationships/image" Target="../media/image132.png"/><Relationship Id="rId5" Type="http://schemas.openxmlformats.org/officeDocument/2006/relationships/tags" Target="../tags/tag168.xml"/><Relationship Id="rId4" Type="http://schemas.openxmlformats.org/officeDocument/2006/relationships/image" Target="../media/image131.png"/><Relationship Id="rId3" Type="http://schemas.openxmlformats.org/officeDocument/2006/relationships/tags" Target="../tags/tag167.xml"/><Relationship Id="rId2" Type="http://schemas.openxmlformats.org/officeDocument/2006/relationships/image" Target="../media/image130.tiff"/><Relationship Id="rId13" Type="http://schemas.openxmlformats.org/officeDocument/2006/relationships/slideLayout" Target="../slideLayouts/slideLayout3.xml"/><Relationship Id="rId12" Type="http://schemas.openxmlformats.org/officeDocument/2006/relationships/image" Target="../media/image135.png"/><Relationship Id="rId11" Type="http://schemas.openxmlformats.org/officeDocument/2006/relationships/tags" Target="../tags/tag171.xml"/><Relationship Id="rId10" Type="http://schemas.openxmlformats.org/officeDocument/2006/relationships/image" Target="../media/image134.png"/><Relationship Id="rId1" Type="http://schemas.openxmlformats.org/officeDocument/2006/relationships/tags" Target="../tags/tag166.xml"/></Relationships>
</file>

<file path=ppt/slides/_rels/slide68.xml.rels><?xml version="1.0" encoding="UTF-8" standalone="yes"?>
<Relationships xmlns="http://schemas.openxmlformats.org/package/2006/relationships"><Relationship Id="rId9" Type="http://schemas.openxmlformats.org/officeDocument/2006/relationships/image" Target="../media/image137.jpeg"/><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image" Target="../media/image76.png"/><Relationship Id="rId4" Type="http://schemas.openxmlformats.org/officeDocument/2006/relationships/image" Target="../media/image136.jpeg"/><Relationship Id="rId3" Type="http://schemas.openxmlformats.org/officeDocument/2006/relationships/image" Target="../media/image55.png"/><Relationship Id="rId2" Type="http://schemas.openxmlformats.org/officeDocument/2006/relationships/image" Target="../media/image40.tiff"/><Relationship Id="rId11" Type="http://schemas.openxmlformats.org/officeDocument/2006/relationships/slideLayout" Target="../slideLayouts/slideLayout3.xml"/><Relationship Id="rId10" Type="http://schemas.openxmlformats.org/officeDocument/2006/relationships/tags" Target="../tags/tag176.xml"/><Relationship Id="rId1" Type="http://schemas.openxmlformats.org/officeDocument/2006/relationships/tags" Target="../tags/tag172.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image" Target="../media/image139.png"/><Relationship Id="rId2" Type="http://schemas.openxmlformats.org/officeDocument/2006/relationships/image" Target="../media/image138.tiff"/><Relationship Id="rId1" Type="http://schemas.openxmlformats.org/officeDocument/2006/relationships/tags" Target="../tags/tag177.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35.png"/><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70.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3.xml"/><Relationship Id="rId5" Type="http://schemas.openxmlformats.org/officeDocument/2006/relationships/image" Target="../media/image143.png"/><Relationship Id="rId4" Type="http://schemas.openxmlformats.org/officeDocument/2006/relationships/image" Target="../media/image142.png"/><Relationship Id="rId3" Type="http://schemas.openxmlformats.org/officeDocument/2006/relationships/image" Target="../media/image141.png"/><Relationship Id="rId2" Type="http://schemas.openxmlformats.org/officeDocument/2006/relationships/image" Target="../media/image140.tiff"/><Relationship Id="rId1" Type="http://schemas.openxmlformats.org/officeDocument/2006/relationships/tags" Target="../tags/tag178.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144.jpeg"/><Relationship Id="rId1" Type="http://schemas.openxmlformats.org/officeDocument/2006/relationships/image" Target="../media/image55.png"/></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47.png"/><Relationship Id="rId4" Type="http://schemas.openxmlformats.org/officeDocument/2006/relationships/tags" Target="../tags/tag180.xml"/><Relationship Id="rId3" Type="http://schemas.openxmlformats.org/officeDocument/2006/relationships/image" Target="../media/image146.png"/><Relationship Id="rId2" Type="http://schemas.openxmlformats.org/officeDocument/2006/relationships/tags" Target="../tags/tag179.xml"/><Relationship Id="rId1" Type="http://schemas.openxmlformats.org/officeDocument/2006/relationships/image" Target="../media/image145.png"/></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50.png"/><Relationship Id="rId5" Type="http://schemas.openxmlformats.org/officeDocument/2006/relationships/tags" Target="../tags/tag183.xml"/><Relationship Id="rId4" Type="http://schemas.openxmlformats.org/officeDocument/2006/relationships/image" Target="../media/image149.png"/><Relationship Id="rId3" Type="http://schemas.openxmlformats.org/officeDocument/2006/relationships/tags" Target="../tags/tag182.xml"/><Relationship Id="rId2" Type="http://schemas.openxmlformats.org/officeDocument/2006/relationships/image" Target="../media/image148.tiff"/><Relationship Id="rId1" Type="http://schemas.openxmlformats.org/officeDocument/2006/relationships/tags" Target="../tags/tag181.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152.png"/><Relationship Id="rId2" Type="http://schemas.openxmlformats.org/officeDocument/2006/relationships/image" Target="../media/image151.tiff"/><Relationship Id="rId1" Type="http://schemas.openxmlformats.org/officeDocument/2006/relationships/tags" Target="../tags/tag18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5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tags" Target="../tags/tag56.xml"/><Relationship Id="rId7" Type="http://schemas.openxmlformats.org/officeDocument/2006/relationships/image" Target="../media/image38.png"/><Relationship Id="rId6" Type="http://schemas.openxmlformats.org/officeDocument/2006/relationships/tags" Target="../tags/tag55.xml"/><Relationship Id="rId5" Type="http://schemas.openxmlformats.org/officeDocument/2006/relationships/image" Target="../media/image37.png"/><Relationship Id="rId4" Type="http://schemas.openxmlformats.org/officeDocument/2006/relationships/tags" Target="../tags/tag54.xml"/><Relationship Id="rId3" Type="http://schemas.openxmlformats.org/officeDocument/2006/relationships/image" Target="../media/image36.png"/><Relationship Id="rId2" Type="http://schemas.openxmlformats.org/officeDocument/2006/relationships/tags" Target="../tags/tag53.xml"/><Relationship Id="rId17" Type="http://schemas.openxmlformats.org/officeDocument/2006/relationships/slideLayout" Target="../slideLayouts/slideLayout3.xml"/><Relationship Id="rId16" Type="http://schemas.openxmlformats.org/officeDocument/2006/relationships/image" Target="../media/image42.png"/><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image" Target="../media/image41.tiff"/><Relationship Id="rId12" Type="http://schemas.openxmlformats.org/officeDocument/2006/relationships/tags" Target="../tags/tag58.xml"/><Relationship Id="rId11" Type="http://schemas.openxmlformats.org/officeDocument/2006/relationships/image" Target="../media/image40.tiff"/><Relationship Id="rId10" Type="http://schemas.openxmlformats.org/officeDocument/2006/relationships/tags" Target="../tags/tag57.xml"/><Relationship Id="rId1" Type="http://schemas.openxmlformats.org/officeDocument/2006/relationships/tags" Target="../tags/tag5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3.png"/><Relationship Id="rId2" Type="http://schemas.openxmlformats.org/officeDocument/2006/relationships/tags" Target="../tags/tag62.xml"/><Relationship Id="rId1" Type="http://schemas.openxmlformats.org/officeDocument/2006/relationships/tags" Target="../tags/tag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charset="-122"/>
                <a:ea typeface="微软雅黑" panose="020B0503020204020204" charset="-122"/>
              </a:rPr>
              <a:t>高 考 化</a:t>
            </a:r>
            <a:r>
              <a:rPr lang="en-US" altLang="zh-CN" sz="4400" b="1" dirty="0">
                <a:solidFill>
                  <a:schemeClr val="tx1">
                    <a:lumMod val="95000"/>
                    <a:lumOff val="5000"/>
                  </a:schemeClr>
                </a:solidFill>
                <a:latin typeface="微软雅黑" panose="020B0503020204020204" charset="-122"/>
                <a:ea typeface="微软雅黑" panose="020B0503020204020204" charset="-122"/>
              </a:rPr>
              <a:t> </a:t>
            </a:r>
            <a:r>
              <a:rPr lang="zh-CN" altLang="en-US" sz="4400" b="1" dirty="0">
                <a:solidFill>
                  <a:schemeClr val="tx1">
                    <a:lumMod val="95000"/>
                    <a:lumOff val="5000"/>
                  </a:schemeClr>
                </a:solidFill>
                <a:latin typeface="微软雅黑" panose="020B0503020204020204" charset="-122"/>
                <a:ea typeface="微软雅黑" panose="020B0503020204020204" charset="-122"/>
              </a:rPr>
              <a:t>学</a:t>
            </a:r>
            <a:endParaRPr lang="zh-CN" altLang="en-US" sz="44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charset="-122"/>
                <a:ea typeface="微软雅黑" panose="020B0503020204020204" charset="-122"/>
              </a:rPr>
              <a:t>2025</a:t>
            </a:r>
            <a:r>
              <a:rPr lang="zh-CN" altLang="en-US" sz="2400" dirty="0">
                <a:solidFill>
                  <a:schemeClr val="bg1"/>
                </a:solidFill>
                <a:latin typeface="微软雅黑" panose="020B0503020204020204" charset="-122"/>
                <a:ea typeface="微软雅黑" panose="020B0503020204020204" charset="-122"/>
              </a:rPr>
              <a:t>版 高考总复习</a:t>
            </a:r>
            <a:endParaRPr lang="zh-CN" altLang="en-US" sz="2400" dirty="0">
              <a:solidFill>
                <a:schemeClr val="bg1"/>
              </a:solidFill>
              <a:latin typeface="微软雅黑" panose="020B0503020204020204" charset="-122"/>
              <a:ea typeface="微软雅黑" panose="020B050302020402020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50673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氧化钠与过氧化钠的比较</a:t>
            </a:r>
            <a:endParaRPr b="1">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1"/>
            </p:custDataLst>
          </p:nvPr>
        </p:nvPicPr>
        <p:blipFill>
          <a:blip r:embed="rId2"/>
          <a:stretch>
            <a:fillRect/>
          </a:stretch>
        </p:blipFill>
        <p:spPr>
          <a:xfrm>
            <a:off x="3644900" y="1089025"/>
            <a:ext cx="4902200" cy="4679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nvSpPr>
        <p:spPr>
          <a:xfrm>
            <a:off x="550545" y="960755"/>
            <a:ext cx="11029315" cy="549275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氢氧化钠</a:t>
            </a:r>
            <a:endParaRPr lang="en-US"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俗名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火碱、烧碱、苛性钠。</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物理性质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白色固体</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易潮解</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需要在小烧杯中称量</a:t>
            </a:r>
            <a:r>
              <a:rPr lang="en-US" b="0" u="wavy">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极易溶于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且溶于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释放大量的热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溶解度随温度的升高而增大。</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化学性质</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使酸碱指示剂变色</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与酸反应</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与酸性氧化物反应少量</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足量CO2:</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与盐反应</a:t>
            </a:r>
            <a:r>
              <a:rPr lang="en-US">
                <a:latin typeface="微软雅黑" panose="020B0503020204020204" charset="-122"/>
                <a:ea typeface="微软雅黑" panose="020B0503020204020204" charset="-122"/>
                <a:cs typeface="微软雅黑" panose="020B0503020204020204" charset="-122"/>
                <a:sym typeface="+mn-ea"/>
              </a:rPr>
              <a:t>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1684020" y="4408805"/>
            <a:ext cx="2895600" cy="29845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1684020" y="4841875"/>
            <a:ext cx="2266950" cy="273050"/>
          </a:xfrm>
          <a:prstGeom prst="rect">
            <a:avLst/>
          </a:prstGeom>
        </p:spPr>
      </p:pic>
      <p:sp>
        <p:nvSpPr>
          <p:cNvPr id="7" name="文本框 6"/>
          <p:cNvSpPr txBox="1"/>
          <p:nvPr/>
        </p:nvSpPr>
        <p:spPr>
          <a:xfrm>
            <a:off x="3556000" y="3106420"/>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pic>
        <p:nvPicPr>
          <p:cNvPr id="8" name="图片 7"/>
          <p:cNvPicPr>
            <a:picLocks noChangeAspect="1"/>
          </p:cNvPicPr>
          <p:nvPr>
            <p:custDataLst>
              <p:tags r:id="rId5"/>
            </p:custDataLst>
          </p:nvPr>
        </p:nvPicPr>
        <p:blipFill>
          <a:blip r:embed="rId6"/>
          <a:stretch>
            <a:fillRect/>
          </a:stretch>
        </p:blipFill>
        <p:spPr>
          <a:xfrm>
            <a:off x="1684020" y="5641340"/>
            <a:ext cx="3136900" cy="234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nvSpPr>
        <p:spPr>
          <a:xfrm>
            <a:off x="550545" y="960755"/>
            <a:ext cx="11029315" cy="92202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4.Na</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CO</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NaHCO</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的比较</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556000" y="3106420"/>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pic>
        <p:nvPicPr>
          <p:cNvPr id="6" name="图片 5"/>
          <p:cNvPicPr>
            <a:picLocks noChangeAspect="1"/>
          </p:cNvPicPr>
          <p:nvPr>
            <p:custDataLst>
              <p:tags r:id="rId1"/>
            </p:custDataLst>
          </p:nvPr>
        </p:nvPicPr>
        <p:blipFill>
          <a:blip r:embed="rId2"/>
          <a:stretch>
            <a:fillRect/>
          </a:stretch>
        </p:blipFill>
        <p:spPr>
          <a:xfrm>
            <a:off x="1068705" y="1509395"/>
            <a:ext cx="4699000" cy="4686300"/>
          </a:xfrm>
          <a:prstGeom prst="rect">
            <a:avLst/>
          </a:prstGeom>
        </p:spPr>
      </p:pic>
      <p:pic>
        <p:nvPicPr>
          <p:cNvPr id="9" name="图片 8"/>
          <p:cNvPicPr>
            <a:picLocks noChangeAspect="1"/>
          </p:cNvPicPr>
          <p:nvPr>
            <p:custDataLst>
              <p:tags r:id="rId3"/>
            </p:custDataLst>
          </p:nvPr>
        </p:nvPicPr>
        <p:blipFill>
          <a:blip r:embed="rId4"/>
          <a:stretch>
            <a:fillRect/>
          </a:stretch>
        </p:blipFill>
        <p:spPr>
          <a:xfrm>
            <a:off x="6289675" y="1527175"/>
            <a:ext cx="4648200" cy="3803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nvSpPr>
        <p:spPr>
          <a:xfrm>
            <a:off x="487680" y="802005"/>
            <a:ext cx="11029315" cy="590804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5</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焰色试验</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(1)定义</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根据火焰呈现的特征颜色,可以判断试样所含的金属元素,这种定性分析操作称为焰色试验。</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                  焰色试验是物理变化,是金属原子或离子在灼烧条件下获得一定能量,某些核外电子发生跃迁而产生的一种现象。</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(2)实验步骤</a:t>
            </a: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en-US">
                <a:latin typeface="微软雅黑" panose="020B0503020204020204" charset="-122"/>
                <a:ea typeface="微软雅黑" panose="020B0503020204020204" charset="-122"/>
                <a:cs typeface="微软雅黑" panose="020B0503020204020204" charset="-122"/>
              </a:rPr>
              <a:t>点燃——点燃酒精灯。</a:t>
            </a: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en-US">
                <a:latin typeface="微软雅黑" panose="020B0503020204020204" charset="-122"/>
                <a:ea typeface="微软雅黑" panose="020B0503020204020204" charset="-122"/>
                <a:cs typeface="微软雅黑" panose="020B0503020204020204" charset="-122"/>
              </a:rPr>
              <a:t>洗烧 ——将铂丝放进盐酸中清洗,再放到火焰上灼烧,直至火焰呈现原来的焰色。</a:t>
            </a: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en-US">
                <a:latin typeface="微软雅黑" panose="020B0503020204020204" charset="-122"/>
                <a:ea typeface="微软雅黑" panose="020B0503020204020204" charset="-122"/>
                <a:cs typeface="微软雅黑" panose="020B0503020204020204" charset="-122"/>
              </a:rPr>
              <a:t>蘸烧 ——用铂丝蘸取固体或液体待测物,灼烧,观察。</a:t>
            </a: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en-US">
                <a:latin typeface="微软雅黑" panose="020B0503020204020204" charset="-122"/>
                <a:ea typeface="微软雅黑" panose="020B0503020204020204" charset="-122"/>
                <a:cs typeface="微软雅黑" panose="020B0503020204020204" charset="-122"/>
              </a:rPr>
              <a:t>洗烧——铂丝用盐酸洗净,放在火焰上烧至原色,放回原处。</a:t>
            </a:r>
            <a:endParaRPr lang="en-US">
              <a:latin typeface="微软雅黑" panose="020B0503020204020204" charset="-122"/>
              <a:ea typeface="微软雅黑" panose="020B0503020204020204" charset="-122"/>
              <a:cs typeface="微软雅黑" panose="020B0503020204020204" charset="-122"/>
            </a:endParaRPr>
          </a:p>
          <a:p>
            <a:pPr indent="0" algn="ctr">
              <a:lnSpc>
                <a:spcPct val="150000"/>
              </a:lnSpc>
            </a:pPr>
            <a:endParaRPr 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556000" y="3106420"/>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pic>
        <p:nvPicPr>
          <p:cNvPr id="373" name="image361.jpeg"/>
          <p:cNvPicPr>
            <a:picLocks noChangeAspect="1"/>
          </p:cNvPicPr>
          <p:nvPr>
            <p:custDataLst>
              <p:tags r:id="rId1"/>
            </p:custDataLst>
          </p:nvPr>
        </p:nvPicPr>
        <p:blipFill>
          <a:blip r:embed="rId2"/>
          <a:stretch>
            <a:fillRect/>
          </a:stretch>
        </p:blipFill>
        <p:spPr>
          <a:xfrm>
            <a:off x="487680" y="2139950"/>
            <a:ext cx="1283335" cy="393700"/>
          </a:xfrm>
          <a:prstGeom prst="rect">
            <a:avLst/>
          </a:prstGeom>
        </p:spPr>
      </p:pic>
      <p:cxnSp>
        <p:nvCxnSpPr>
          <p:cNvPr id="4" name="直接箭头连接符 3"/>
          <p:cNvCxnSpPr/>
          <p:nvPr/>
        </p:nvCxnSpPr>
        <p:spPr>
          <a:xfrm>
            <a:off x="5937885" y="3798570"/>
            <a:ext cx="0" cy="381000"/>
          </a:xfrm>
          <a:prstGeom prst="straightConnector1">
            <a:avLst/>
          </a:prstGeom>
          <a:ln w="31750">
            <a:gradFill>
              <a:gsLst>
                <a:gs pos="0">
                  <a:prstClr val="black">
                    <a:hueOff val="-4200000"/>
                  </a:prstClr>
                </a:gs>
                <a:gs pos="100000">
                  <a:prstClr val="black"/>
                </a:gs>
              </a:gsLst>
            </a:gradFill>
            <a:tailEnd type="arrow" w="med" len="med"/>
          </a:ln>
        </p:spPr>
        <p:style>
          <a:lnRef idx="0">
            <a:srgbClr val="FFFFFF"/>
          </a:lnRef>
          <a:fillRef idx="0">
            <a:srgbClr val="FFFFFF"/>
          </a:fillRef>
          <a:effectRef idx="0">
            <a:srgbClr val="FFFFFF"/>
          </a:effectRef>
          <a:fontRef idx="minor">
            <a:schemeClr val="tx1"/>
          </a:fontRef>
        </p:style>
      </p:cxnSp>
      <p:cxnSp>
        <p:nvCxnSpPr>
          <p:cNvPr id="6" name="直接箭头连接符 5"/>
          <p:cNvCxnSpPr/>
          <p:nvPr>
            <p:custDataLst>
              <p:tags r:id="rId3"/>
            </p:custDataLst>
          </p:nvPr>
        </p:nvCxnSpPr>
        <p:spPr>
          <a:xfrm>
            <a:off x="5937885" y="4634865"/>
            <a:ext cx="0" cy="381000"/>
          </a:xfrm>
          <a:prstGeom prst="straightConnector1">
            <a:avLst/>
          </a:prstGeom>
          <a:ln w="31750">
            <a:gradFill>
              <a:gsLst>
                <a:gs pos="0">
                  <a:prstClr val="black">
                    <a:hueOff val="-4200000"/>
                  </a:prstClr>
                </a:gs>
                <a:gs pos="100000">
                  <a:prstClr val="black"/>
                </a:gs>
              </a:gsLst>
            </a:gradFill>
            <a:tailEnd type="arrow" w="med" len="med"/>
          </a:ln>
        </p:spPr>
        <p:style>
          <a:lnRef idx="0">
            <a:srgbClr val="FFFFFF"/>
          </a:lnRef>
          <a:fillRef idx="0">
            <a:srgbClr val="FFFFFF"/>
          </a:fillRef>
          <a:effectRef idx="0">
            <a:srgbClr val="FFFFFF"/>
          </a:effectRef>
          <a:fontRef idx="minor">
            <a:schemeClr val="tx1"/>
          </a:fontRef>
        </p:style>
      </p:cxnSp>
      <p:cxnSp>
        <p:nvCxnSpPr>
          <p:cNvPr id="9" name="直接箭头连接符 8"/>
          <p:cNvCxnSpPr/>
          <p:nvPr>
            <p:custDataLst>
              <p:tags r:id="rId4"/>
            </p:custDataLst>
          </p:nvPr>
        </p:nvCxnSpPr>
        <p:spPr>
          <a:xfrm>
            <a:off x="5937885" y="5450205"/>
            <a:ext cx="0" cy="381000"/>
          </a:xfrm>
          <a:prstGeom prst="straightConnector1">
            <a:avLst/>
          </a:prstGeom>
          <a:ln w="31750">
            <a:gradFill>
              <a:gsLst>
                <a:gs pos="0">
                  <a:prstClr val="black">
                    <a:hueOff val="-4200000"/>
                  </a:prstClr>
                </a:gs>
                <a:gs pos="100000">
                  <a:prstClr val="black"/>
                </a:gs>
              </a:gsLst>
            </a:gradFill>
            <a:tailEnd type="arrow" w="med" len="med"/>
          </a:ln>
        </p:spPr>
        <p:style>
          <a:lnRef idx="0">
            <a:srgbClr val="FFFFFF"/>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nvSpPr>
        <p:spPr>
          <a:xfrm>
            <a:off x="487680" y="802005"/>
            <a:ext cx="11546840" cy="507746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(3)注意事项</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①铂丝要洁净。②火焰本身尽可能无色。③灼烧铂丝至与原来火焰颜色相同为止,排除其他金属元素的干扰。</a:t>
            </a:r>
            <a:r>
              <a:rPr lang="en-US">
                <a:latin typeface="微软雅黑" panose="020B0503020204020204" charset="-122"/>
                <a:ea typeface="微软雅黑" panose="020B0503020204020204" charset="-122"/>
                <a:cs typeface="微软雅黑" panose="020B0503020204020204" charset="-122"/>
              </a:rPr>
              <a:t>     </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                   需用稀盐酸清洗而不用稀硫酸,因为金属氯化物在高温时可挥发。</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④检验完一种物质后,铂丝一定要用稀盐酸洗净,然后才能检验其他物质,以排除杂质元素的影响。</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(4)常见金属元素的焰色</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                   观察钾元素的焰色时,必须通过蓝色的钴玻璃(滤去黄光),以排除钠元素的干扰。</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(5)应用</a:t>
            </a:r>
            <a:endParaRPr lang="en-US">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rPr>
              <a:t>①鉴别某些金属元素形成的盐,如KCl和NaCl等;②选择性地加入特定金属元素或其化合物,制备绚丽多彩的焰火。             </a:t>
            </a:r>
            <a:endParaRPr lang="en-US">
              <a:latin typeface="微软雅黑" panose="020B0503020204020204" charset="-122"/>
              <a:ea typeface="微软雅黑" panose="020B0503020204020204" charset="-122"/>
              <a:cs typeface="微软雅黑" panose="020B0503020204020204" charset="-122"/>
            </a:endParaRPr>
          </a:p>
        </p:txBody>
      </p:sp>
      <p:pic>
        <p:nvPicPr>
          <p:cNvPr id="373" name="image361.jpeg"/>
          <p:cNvPicPr>
            <a:picLocks noChangeAspect="1"/>
          </p:cNvPicPr>
          <p:nvPr>
            <p:custDataLst>
              <p:tags r:id="rId1"/>
            </p:custDataLst>
          </p:nvPr>
        </p:nvPicPr>
        <p:blipFill>
          <a:blip r:embed="rId2"/>
          <a:stretch>
            <a:fillRect/>
          </a:stretch>
        </p:blipFill>
        <p:spPr>
          <a:xfrm>
            <a:off x="561975" y="1689735"/>
            <a:ext cx="1283335" cy="393700"/>
          </a:xfrm>
          <a:prstGeom prst="rect">
            <a:avLst/>
          </a:prstGeom>
        </p:spPr>
      </p:pic>
      <p:graphicFrame>
        <p:nvGraphicFramePr>
          <p:cNvPr id="3" name="表格 2"/>
          <p:cNvGraphicFramePr/>
          <p:nvPr>
            <p:custDataLst>
              <p:tags r:id="rId3"/>
            </p:custDataLst>
          </p:nvPr>
        </p:nvGraphicFramePr>
        <p:xfrm>
          <a:off x="3038475" y="2625090"/>
          <a:ext cx="5267960" cy="2008505"/>
        </p:xfrm>
        <a:graphic>
          <a:graphicData uri="http://schemas.openxmlformats.org/drawingml/2006/table">
            <a:tbl>
              <a:tblPr/>
              <a:tblGrid>
                <a:gridCol w="821690"/>
                <a:gridCol w="821055"/>
                <a:gridCol w="821690"/>
                <a:gridCol w="821690"/>
                <a:gridCol w="821690"/>
                <a:gridCol w="1160145"/>
              </a:tblGrid>
              <a:tr h="470535">
                <a:tc>
                  <a:txBody>
                    <a:bodyPr/>
                    <a:p>
                      <a:pPr indent="0" algn="ctr">
                        <a:buNone/>
                      </a:pPr>
                      <a:r>
                        <a:rPr lang="en-US" sz="1800" b="0">
                          <a:latin typeface="微软雅黑" panose="020B0503020204020204" charset="-122"/>
                          <a:ea typeface="微软雅黑" panose="020B0503020204020204" charset="-122"/>
                          <a:cs typeface="Calibri" panose="020F0502020204030204" charset="0"/>
                        </a:rPr>
                        <a:t>元素</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锂(Li)</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钠(Na)</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钾(K)</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铷(Rb)</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铯(Cs)</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1170">
                <a:tc>
                  <a:txBody>
                    <a:bodyPr/>
                    <a:p>
                      <a:pPr indent="0" algn="ctr">
                        <a:buNone/>
                      </a:pPr>
                      <a:r>
                        <a:rPr lang="en-US" sz="1800" b="0">
                          <a:latin typeface="微软雅黑" panose="020B0503020204020204" charset="-122"/>
                          <a:ea typeface="微软雅黑" panose="020B0503020204020204" charset="-122"/>
                          <a:cs typeface="Calibri" panose="020F0502020204030204" charset="0"/>
                        </a:rPr>
                        <a:t>焰色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紫红色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紫红色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r h="533400">
                <a:tc>
                  <a:txBody>
                    <a:bodyPr/>
                    <a:p>
                      <a:pPr indent="0" algn="ctr">
                        <a:buNone/>
                      </a:pPr>
                      <a:r>
                        <a:rPr lang="en-US" sz="1800" b="0">
                          <a:latin typeface="微软雅黑" panose="020B0503020204020204" charset="-122"/>
                          <a:ea typeface="微软雅黑" panose="020B0503020204020204" charset="-122"/>
                          <a:cs typeface="Calibri" panose="020F0502020204030204" charset="0"/>
                        </a:rPr>
                        <a:t>元素</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钙(Ca)</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锶(Sr)</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钡(Ba)</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铜(Cu)</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3400">
                <a:tc>
                  <a:txBody>
                    <a:bodyPr/>
                    <a:p>
                      <a:pPr indent="0" algn="ctr">
                        <a:buNone/>
                      </a:pPr>
                      <a:r>
                        <a:rPr lang="en-US" sz="1800" b="0">
                          <a:latin typeface="微软雅黑" panose="020B0503020204020204" charset="-122"/>
                          <a:ea typeface="微软雅黑" panose="020B0503020204020204" charset="-122"/>
                          <a:cs typeface="Calibri" panose="020F0502020204030204" charset="0"/>
                        </a:rPr>
                        <a:t>焰色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砖红色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洋红色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黄绿色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绿色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image361.jpeg"/>
          <p:cNvPicPr>
            <a:picLocks noChangeAspect="1"/>
          </p:cNvPicPr>
          <p:nvPr>
            <p:custDataLst>
              <p:tags r:id="rId4"/>
            </p:custDataLst>
          </p:nvPr>
        </p:nvPicPr>
        <p:blipFill>
          <a:blip r:embed="rId2"/>
          <a:stretch>
            <a:fillRect/>
          </a:stretch>
        </p:blipFill>
        <p:spPr>
          <a:xfrm>
            <a:off x="561975" y="4536440"/>
            <a:ext cx="1283335" cy="393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5080000" cy="460375"/>
          </a:xfrm>
          <a:prstGeom prst="rect">
            <a:avLst/>
          </a:prstGeom>
          <a:noFill/>
          <a:ln w="9525">
            <a:noFill/>
          </a:ln>
        </p:spPr>
        <p:txBody>
          <a:bodyPr>
            <a:spAutoFit/>
          </a:bodyPr>
          <a:p>
            <a:pPr indent="0"/>
            <a:r>
              <a:rPr lang="zh-CN" sz="2400" b="1">
                <a:latin typeface="微软雅黑" panose="020B0503020204020204" charset="-122"/>
                <a:ea typeface="微软雅黑" panose="020B0503020204020204" charset="-122"/>
                <a:cs typeface="微软雅黑" panose="020B0503020204020204" charset="-122"/>
              </a:rPr>
              <a:t>考法</a:t>
            </a:r>
            <a:r>
              <a:rPr lang="en-US" sz="2400" b="1">
                <a:latin typeface="微软雅黑" panose="020B0503020204020204" charset="-122"/>
                <a:ea typeface="微软雅黑" panose="020B0503020204020204" charset="-122"/>
                <a:cs typeface="微软雅黑" panose="020B0503020204020204" charset="-122"/>
              </a:rPr>
              <a:t>1</a:t>
            </a:r>
            <a:r>
              <a:rPr lang="zh-CN" sz="2400" b="1">
                <a:latin typeface="微软雅黑" panose="020B0503020204020204" charset="-122"/>
                <a:ea typeface="微软雅黑" panose="020B0503020204020204" charset="-122"/>
                <a:cs typeface="微软雅黑" panose="020B0503020204020204" charset="-122"/>
              </a:rPr>
              <a:t>　</a:t>
            </a:r>
            <a:r>
              <a:rPr lang="en-US" sz="2400" b="1">
                <a:latin typeface="微软雅黑" panose="020B0503020204020204" charset="-122"/>
                <a:ea typeface="微软雅黑" panose="020B0503020204020204" charset="-122"/>
                <a:cs typeface="微软雅黑" panose="020B0503020204020204" charset="-122"/>
              </a:rPr>
              <a:t>Na</a:t>
            </a:r>
            <a:r>
              <a:rPr lang="en-US" sz="2400" b="1" baseline="-25000">
                <a:latin typeface="微软雅黑" panose="020B0503020204020204" charset="-122"/>
                <a:ea typeface="微软雅黑" panose="020B0503020204020204" charset="-122"/>
                <a:cs typeface="微软雅黑" panose="020B0503020204020204" charset="-122"/>
              </a:rPr>
              <a:t>2</a:t>
            </a:r>
            <a:r>
              <a:rPr lang="en-US" sz="2400" b="1">
                <a:latin typeface="微软雅黑" panose="020B0503020204020204" charset="-122"/>
                <a:ea typeface="微软雅黑" panose="020B0503020204020204" charset="-122"/>
                <a:cs typeface="微软雅黑" panose="020B0503020204020204" charset="-122"/>
              </a:rPr>
              <a:t>O</a:t>
            </a:r>
            <a:r>
              <a:rPr lang="en-US" sz="2400" b="1" baseline="-25000">
                <a:latin typeface="微软雅黑" panose="020B0503020204020204" charset="-122"/>
                <a:ea typeface="微软雅黑" panose="020B0503020204020204" charset="-122"/>
                <a:cs typeface="微软雅黑" panose="020B0503020204020204" charset="-122"/>
              </a:rPr>
              <a:t>2</a:t>
            </a:r>
            <a:r>
              <a:rPr lang="zh-CN" sz="2400" b="1">
                <a:latin typeface="微软雅黑" panose="020B0503020204020204" charset="-122"/>
                <a:ea typeface="微软雅黑" panose="020B0503020204020204" charset="-122"/>
                <a:cs typeface="微软雅黑" panose="020B0503020204020204" charset="-122"/>
              </a:rPr>
              <a:t>的结构与性质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93750" y="1514475"/>
            <a:ext cx="10626090" cy="216852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1.Na</a:t>
            </a:r>
            <a:r>
              <a:rPr lang="en-US" b="1" baseline="-25000">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的结构</a:t>
            </a:r>
            <a:r>
              <a:rPr lang="en-US" b="0">
                <a:latin typeface="微软雅黑" panose="020B0503020204020204" charset="-122"/>
                <a:ea typeface="微软雅黑" panose="020B0503020204020204" charset="-122"/>
                <a:cs typeface="微软雅黑" panose="020B0503020204020204" charset="-122"/>
              </a:rPr>
              <a:t>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的电子式为</a:t>
            </a:r>
            <a:r>
              <a:rPr lang="en-US" altLang="zh-CN" b="0">
                <a:latin typeface="微软雅黑" panose="020B0503020204020204" charset="-122"/>
                <a:ea typeface="微软雅黑" panose="020B0503020204020204" charset="-122"/>
                <a:cs typeface="微软雅黑" panose="020B0503020204020204" charset="-122"/>
              </a:rPr>
              <a:t>                             ,从结构上看,阴、阳离子个数比是1∶2。</a:t>
            </a:r>
            <a:endParaRPr lang="en-US" alt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2.Na</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O</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的强氧化性与还原性</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从元素化合价角度分析</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Na</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O</a:t>
            </a:r>
            <a:r>
              <a:rPr lang="en-US"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的性质</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2797175" y="1948180"/>
            <a:ext cx="1774825" cy="48831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2797175" y="3365500"/>
            <a:ext cx="5646420" cy="883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5" name="文本框 4"/>
          <p:cNvSpPr txBox="1"/>
          <p:nvPr/>
        </p:nvSpPr>
        <p:spPr>
          <a:xfrm>
            <a:off x="603250" y="1054100"/>
            <a:ext cx="10942320" cy="410781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强氧化性的五个表现</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遇</a:t>
            </a:r>
            <a:r>
              <a:rPr lang="en-US">
                <a:latin typeface="微软雅黑" panose="020B0503020204020204" charset="-122"/>
                <a:ea typeface="微软雅黑" panose="020B0503020204020204" charset="-122"/>
                <a:cs typeface="微软雅黑" panose="020B0503020204020204" charset="-122"/>
                <a:sym typeface="+mn-ea"/>
              </a:rPr>
              <a:t>KMnO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等强氧化剂时</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表现出还原性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氧化产物为</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遇</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发生自身的氧化还原反应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歧化反应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86" name="image374.jpeg"/>
          <p:cNvPicPr>
            <a:picLocks noChangeAspect="1"/>
          </p:cNvPicPr>
          <p:nvPr>
            <p:custDataLst>
              <p:tags r:id="rId1"/>
            </p:custDataLst>
          </p:nvPr>
        </p:nvPicPr>
        <p:blipFill>
          <a:blip r:embed="rId2"/>
          <a:stretch>
            <a:fillRect/>
          </a:stretch>
        </p:blipFill>
        <p:spPr>
          <a:xfrm>
            <a:off x="3327400" y="1634490"/>
            <a:ext cx="4559935" cy="2011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35635" y="1043305"/>
            <a:ext cx="5080000" cy="368300"/>
          </a:xfrm>
          <a:prstGeom prst="rect">
            <a:avLst/>
          </a:prstGeom>
          <a:noFill/>
          <a:ln w="9525">
            <a:noFill/>
          </a:ln>
        </p:spPr>
        <p:txBody>
          <a:bodyPr>
            <a:spAutoFit/>
          </a:bodyPr>
          <a:p>
            <a:pPr indent="0"/>
            <a:r>
              <a:rPr lang="en-US" b="1">
                <a:latin typeface="微软雅黑" panose="020B0503020204020204" charset="-122"/>
                <a:ea typeface="微软雅黑" panose="020B0503020204020204" charset="-122"/>
                <a:cs typeface="微软雅黑" panose="020B0503020204020204" charset="-122"/>
              </a:rPr>
              <a:t>3.Na</a:t>
            </a:r>
            <a:r>
              <a:rPr lang="en-US" b="1" baseline="-25000">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与</a:t>
            </a:r>
            <a:r>
              <a:rPr lang="en-US" b="1">
                <a:latin typeface="微软雅黑" panose="020B0503020204020204" charset="-122"/>
                <a:ea typeface="微软雅黑" panose="020B0503020204020204" charset="-122"/>
                <a:cs typeface="微软雅黑" panose="020B0503020204020204" charset="-122"/>
              </a:rPr>
              <a:t>CO</a:t>
            </a:r>
            <a:r>
              <a:rPr lang="en-US" b="1" baseline="-25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a:t>
            </a:r>
            <a:r>
              <a:rPr lang="en-US" b="1">
                <a:latin typeface="微软雅黑" panose="020B0503020204020204" charset="-122"/>
                <a:ea typeface="微软雅黑" panose="020B0503020204020204" charset="-122"/>
                <a:cs typeface="微软雅黑" panose="020B0503020204020204" charset="-122"/>
              </a:rPr>
              <a:t>H</a:t>
            </a:r>
            <a:r>
              <a:rPr lang="en-US" b="1" baseline="-25000">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O</a:t>
            </a:r>
            <a:r>
              <a:rPr lang="zh-CN" b="1">
                <a:latin typeface="微软雅黑" panose="020B0503020204020204" charset="-122"/>
                <a:ea typeface="微软雅黑" panose="020B0503020204020204" charset="-122"/>
                <a:cs typeface="微软雅黑" panose="020B0503020204020204" charset="-122"/>
              </a:rPr>
              <a:t>反应的关系</a:t>
            </a: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803910" y="1518285"/>
          <a:ext cx="8963660" cy="2245995"/>
        </p:xfrm>
        <a:graphic>
          <a:graphicData uri="http://schemas.openxmlformats.org/drawingml/2006/table">
            <a:tbl>
              <a:tblPr/>
              <a:tblGrid>
                <a:gridCol w="1571625"/>
                <a:gridCol w="7392035"/>
              </a:tblGrid>
              <a:tr h="139382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电子转移关系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与CO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O反应的电子转移情况  </a:t>
                      </a:r>
                      <a:endParaRPr lang="en-US" sz="1800" b="0">
                        <a:latin typeface="微软雅黑" panose="020B0503020204020204" charset="-122"/>
                        <a:ea typeface="微软雅黑" panose="020B0503020204020204" charset="-122"/>
                        <a:cs typeface="微软雅黑" panose="020B0503020204020204" charset="-122"/>
                      </a:endParaRPr>
                    </a:p>
                    <a:p>
                      <a:pPr indent="0">
                        <a:lnSpc>
                          <a:spcPct val="150000"/>
                        </a:lnSpc>
                        <a:buNone/>
                      </a:pPr>
                      <a:endParaRPr lang="en-US" sz="1800" b="0">
                        <a:latin typeface="微软雅黑" panose="020B0503020204020204" charset="-122"/>
                        <a:ea typeface="微软雅黑" panose="020B0503020204020204" charset="-122"/>
                        <a:cs typeface="微软雅黑" panose="020B0503020204020204" charset="-122"/>
                      </a:endParaRPr>
                    </a:p>
                    <a:p>
                      <a:pPr indent="0">
                        <a:lnSpc>
                          <a:spcPct val="150000"/>
                        </a:lnSpc>
                        <a:buNone/>
                      </a:pPr>
                      <a:endParaRPr lang="en-US" sz="1800" b="0">
                        <a:latin typeface="微软雅黑" panose="020B0503020204020204" charset="-122"/>
                        <a:ea typeface="微软雅黑" panose="020B0503020204020204" charset="-122"/>
                        <a:cs typeface="微软雅黑" panose="020B0503020204020204" charset="-122"/>
                      </a:endParaRPr>
                    </a:p>
                    <a:p>
                      <a:pPr indent="0">
                        <a:lnSpc>
                          <a:spcPct val="150000"/>
                        </a:lnSpc>
                        <a:buNone/>
                      </a:pPr>
                      <a:endParaRPr lang="en-US" sz="1800" b="0">
                        <a:latin typeface="微软雅黑" panose="020B0503020204020204" charset="-122"/>
                        <a:ea typeface="微软雅黑" panose="020B0503020204020204" charset="-122"/>
                        <a:cs typeface="微软雅黑" panose="020B0503020204020204" charset="-122"/>
                      </a:endParaRPr>
                    </a:p>
                    <a:p>
                      <a:pPr indent="0">
                        <a:lnSpc>
                          <a:spcPct val="150000"/>
                        </a:lnSpc>
                        <a:buNone/>
                      </a:pPr>
                      <a:endParaRPr lang="en-US" sz="1800" b="0">
                        <a:latin typeface="微软雅黑" panose="020B0503020204020204" charset="-122"/>
                        <a:ea typeface="微软雅黑" panose="020B0503020204020204" charset="-122"/>
                        <a:cs typeface="微软雅黑" panose="020B0503020204020204" charset="-122"/>
                      </a:endParaRPr>
                    </a:p>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当Na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与CO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a:latin typeface="微软雅黑" panose="020B0503020204020204" charset="-122"/>
                          <a:ea typeface="微软雅黑" panose="020B0503020204020204" charset="-122"/>
                          <a:cs typeface="微软雅黑" panose="020B0503020204020204" charset="-122"/>
                        </a:rPr>
                        <a:t>反应时,物质的量关系为2Na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~2e</a:t>
                      </a:r>
                      <a:r>
                        <a:rPr lang="en-US" sz="1800" b="0" baseline="3000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5217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固体质量变化关系</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、水蒸气分别与足量Na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反应时,固体相当于吸收了CO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中的“CO”、水蒸气中的“H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”,所以固体增加的质量Δ</a:t>
                      </a:r>
                      <a:r>
                        <a:rPr lang="en-US" sz="1800" b="0" i="1">
                          <a:latin typeface="微软雅黑" panose="020B0503020204020204" charset="-122"/>
                          <a:ea typeface="微软雅黑" panose="020B0503020204020204" charset="-122"/>
                          <a:cs typeface="微软雅黑" panose="020B0503020204020204" charset="-122"/>
                        </a:rPr>
                        <a:t>m</a:t>
                      </a:r>
                      <a:r>
                        <a:rPr lang="en-US" sz="1800" b="0">
                          <a:latin typeface="微软雅黑" panose="020B0503020204020204" charset="-122"/>
                          <a:ea typeface="微软雅黑" panose="020B0503020204020204" charset="-122"/>
                          <a:cs typeface="微软雅黑" panose="020B0503020204020204" charset="-122"/>
                        </a:rPr>
                        <a:t>(与CO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反应)=28 g·mol</a:t>
                      </a:r>
                      <a:r>
                        <a:rPr lang="en-US" sz="1800" b="0" baseline="30000">
                          <a:latin typeface="微软雅黑" panose="020B0503020204020204" charset="-122"/>
                          <a:ea typeface="微软雅黑" panose="020B0503020204020204" charset="-122"/>
                          <a:cs typeface="微软雅黑" panose="020B0503020204020204" charset="-122"/>
                        </a:rPr>
                        <a:t>-1</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n</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)、Δ</a:t>
                      </a:r>
                      <a:r>
                        <a:rPr lang="en-US" sz="1800" b="0" i="1">
                          <a:latin typeface="微软雅黑" panose="020B0503020204020204" charset="-122"/>
                          <a:ea typeface="微软雅黑" panose="020B0503020204020204" charset="-122"/>
                          <a:cs typeface="微软雅黑" panose="020B0503020204020204" charset="-122"/>
                        </a:rPr>
                        <a:t>m</a:t>
                      </a:r>
                      <a:r>
                        <a:rPr lang="en-US" sz="1800" b="0">
                          <a:latin typeface="微软雅黑" panose="020B0503020204020204" charset="-122"/>
                          <a:ea typeface="微软雅黑" panose="020B0503020204020204" charset="-122"/>
                          <a:cs typeface="微软雅黑" panose="020B0503020204020204" charset="-122"/>
                        </a:rPr>
                        <a:t>(与H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O反应)=2 g·mol</a:t>
                      </a:r>
                      <a:r>
                        <a:rPr lang="en-US" sz="1800" b="0" baseline="30000">
                          <a:latin typeface="微软雅黑" panose="020B0503020204020204" charset="-122"/>
                          <a:ea typeface="微软雅黑" panose="020B0503020204020204" charset="-122"/>
                          <a:cs typeface="微软雅黑" panose="020B0503020204020204" charset="-122"/>
                        </a:rPr>
                        <a:t>-1</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n</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34" name="image622.jpeg" descr="source:si_idm1010578224;FounderCES"/>
          <p:cNvPicPr>
            <a:picLocks noChangeAspect="1"/>
          </p:cNvPicPr>
          <p:nvPr>
            <p:custDataLst>
              <p:tags r:id="rId2"/>
            </p:custDataLst>
          </p:nvPr>
        </p:nvPicPr>
        <p:blipFill>
          <a:blip r:embed="rId3"/>
          <a:stretch>
            <a:fillRect/>
          </a:stretch>
        </p:blipFill>
        <p:spPr>
          <a:xfrm>
            <a:off x="2681605" y="2135505"/>
            <a:ext cx="3402965" cy="1293495"/>
          </a:xfrm>
          <a:prstGeom prst="rect">
            <a:avLst/>
          </a:prstGeom>
        </p:spPr>
      </p:pic>
      <p:pic>
        <p:nvPicPr>
          <p:cNvPr id="635" name="image623.jpeg" descr="source:si_idm1010571184;FounderCES"/>
          <p:cNvPicPr>
            <a:picLocks noChangeAspect="1"/>
          </p:cNvPicPr>
          <p:nvPr>
            <p:custDataLst>
              <p:tags r:id="rId4"/>
            </p:custDataLst>
          </p:nvPr>
        </p:nvPicPr>
        <p:blipFill>
          <a:blip r:embed="rId5"/>
          <a:stretch>
            <a:fillRect/>
          </a:stretch>
        </p:blipFill>
        <p:spPr>
          <a:xfrm>
            <a:off x="5935980" y="2135505"/>
            <a:ext cx="3606800" cy="1293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802640" y="842010"/>
            <a:ext cx="10979150" cy="285432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r>
              <a:rPr>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双选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下列说法错误的是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在空气中放置后由淡黄色变为白色</a:t>
            </a:r>
            <a:r>
              <a:rPr lang="en-US" b="0">
                <a:latin typeface="微软雅黑" panose="020B0503020204020204" charset="-122"/>
                <a:ea typeface="微软雅黑" panose="020B0503020204020204" charset="-122"/>
                <a:cs typeface="微软雅黑" panose="020B0503020204020204" charset="-122"/>
              </a:rPr>
              <a:t>2Na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微软雅黑" panose="020B0503020204020204" charset="-122"/>
                <a:sym typeface="+mn-ea"/>
              </a:rPr>
              <a:t>2Na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a:t>
            </a:r>
            <a:r>
              <a:rPr lang="zh-CN" baseline="-25000">
                <a:latin typeface="微软雅黑" panose="020B0503020204020204" charset="-122"/>
                <a:ea typeface="微软雅黑" panose="020B0503020204020204" charset="-122"/>
                <a:cs typeface="微软雅黑" panose="020B0503020204020204" charset="-122"/>
                <a:sym typeface="+mn-ea"/>
              </a:rPr>
              <a:t>全国</a:t>
            </a:r>
            <a:r>
              <a:rPr lang="en-US" baseline="-25000">
                <a:latin typeface="微软雅黑" panose="020B0503020204020204" charset="-122"/>
                <a:ea typeface="微软雅黑" panose="020B0503020204020204" charset="-122"/>
                <a:cs typeface="微软雅黑" panose="020B0503020204020204" charset="-122"/>
                <a:sym typeface="+mn-ea"/>
              </a:rPr>
              <a:t>Ⅱ2019·11C]</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过氧化钠与水反应时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0.1 mol</a:t>
            </a:r>
            <a:r>
              <a:rPr lang="zh-CN">
                <a:latin typeface="微软雅黑" panose="020B0503020204020204" charset="-122"/>
                <a:ea typeface="微软雅黑" panose="020B0503020204020204" charset="-122"/>
                <a:cs typeface="微软雅黑" panose="020B0503020204020204" charset="-122"/>
                <a:sym typeface="+mn-ea"/>
              </a:rPr>
              <a:t>氧气转移的电子数为</a:t>
            </a:r>
            <a:r>
              <a:rPr lang="en-US">
                <a:latin typeface="微软雅黑" panose="020B0503020204020204" charset="-122"/>
                <a:ea typeface="微软雅黑" panose="020B0503020204020204" charset="-122"/>
                <a:cs typeface="微软雅黑" panose="020B0503020204020204" charset="-122"/>
                <a:sym typeface="+mn-ea"/>
              </a:rPr>
              <a:t>0.2</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C.CO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通过</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粉末后固体物质增重</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探究金属钠在氧气中燃烧所得固体粉末的成分</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可取少量固体粉末</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2~3 mL</a:t>
            </a:r>
            <a:r>
              <a:rPr lang="zh-CN">
                <a:latin typeface="微软雅黑" panose="020B0503020204020204" charset="-122"/>
                <a:ea typeface="微软雅黑" panose="020B0503020204020204" charset="-122"/>
                <a:cs typeface="微软雅黑" panose="020B0503020204020204" charset="-122"/>
                <a:sym typeface="+mn-ea"/>
              </a:rPr>
              <a:t>蒸馏水。若无气体生成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则固体粉末为</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若有气体生成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则固体粉末为</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6020435" y="1362075"/>
            <a:ext cx="410845" cy="300355"/>
          </a:xfrm>
          <a:prstGeom prst="rect">
            <a:avLst/>
          </a:prstGeom>
          <a:noFill/>
          <a:ln w="9525">
            <a:noFill/>
          </a:ln>
        </p:spPr>
      </p:pic>
      <p:sp>
        <p:nvSpPr>
          <p:cNvPr id="240" name="文本框 239"/>
          <p:cNvSpPr txBox="1"/>
          <p:nvPr/>
        </p:nvSpPr>
        <p:spPr>
          <a:xfrm>
            <a:off x="802640" y="1884680"/>
            <a:ext cx="1097915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5944235" y="3043555"/>
            <a:ext cx="2103120" cy="361315"/>
          </a:xfrm>
          <a:prstGeom prst="rect">
            <a:avLst/>
          </a:prstGeom>
          <a:noFill/>
          <a:ln w="9525">
            <a:noFill/>
          </a:ln>
        </p:spPr>
      </p:pic>
      <p:sp>
        <p:nvSpPr>
          <p:cNvPr id="241" name="文本框 240"/>
          <p:cNvSpPr txBox="1"/>
          <p:nvPr/>
        </p:nvSpPr>
        <p:spPr>
          <a:xfrm>
            <a:off x="4571365" y="993775"/>
            <a:ext cx="78994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4" name="文本框 13"/>
          <p:cNvSpPr txBox="1"/>
          <p:nvPr/>
        </p:nvSpPr>
        <p:spPr>
          <a:xfrm>
            <a:off x="802640" y="3434080"/>
            <a:ext cx="10893425" cy="34150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过氧化钠在空气中放置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会与空气中的水蒸气及二氧化碳发生反应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最终生成白色的碳酸钠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涉及的转化关系为</a:t>
            </a:r>
            <a:r>
              <a:rPr lang="en-US" altLang="zh-CN" b="0">
                <a:latin typeface="微软雅黑" panose="020B0503020204020204" charset="-122"/>
                <a:ea typeface="微软雅黑" panose="020B0503020204020204" charset="-122"/>
                <a:cs typeface="微软雅黑" panose="020B0503020204020204" charset="-122"/>
              </a:rPr>
              <a:t>                                                                                                                                     ,错误;B项,过氧化钠与水反应的化学方程式为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根据电子转移情况得关系式</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~2e</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可知生成</a:t>
            </a:r>
            <a:r>
              <a:rPr lang="en-US">
                <a:latin typeface="微软雅黑" panose="020B0503020204020204" charset="-122"/>
                <a:ea typeface="微软雅黑" panose="020B0503020204020204" charset="-122"/>
                <a:cs typeface="微软雅黑" panose="020B0503020204020204" charset="-122"/>
                <a:sym typeface="+mn-ea"/>
              </a:rPr>
              <a:t>0.1 mol</a:t>
            </a:r>
            <a:r>
              <a:rPr lang="zh-CN">
                <a:latin typeface="微软雅黑" panose="020B0503020204020204" charset="-122"/>
                <a:ea typeface="微软雅黑" panose="020B0503020204020204" charset="-122"/>
                <a:cs typeface="微软雅黑" panose="020B0503020204020204" charset="-122"/>
                <a:sym typeface="+mn-ea"/>
              </a:rPr>
              <a:t>氧气转移的电子数为</a:t>
            </a:r>
            <a:r>
              <a:rPr lang="en-US">
                <a:latin typeface="微软雅黑" panose="020B0503020204020204" charset="-122"/>
                <a:ea typeface="微软雅黑" panose="020B0503020204020204" charset="-122"/>
                <a:cs typeface="微软雅黑" panose="020B0503020204020204" charset="-122"/>
                <a:sym typeface="+mn-ea"/>
              </a:rPr>
              <a:t>0.2</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项</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2</a:t>
            </a:r>
            <a:r>
              <a:rPr lang="en-US">
                <a:latin typeface="微软雅黑" panose="020B0503020204020204" charset="-122"/>
                <a:ea typeface="微软雅黑" panose="020B0503020204020204" charset="-122"/>
                <a:cs typeface="微软雅黑" panose="020B0503020204020204" charset="-122"/>
                <a:sym typeface="+mn-ea"/>
              </a:rPr>
              <a:t> mol</a:t>
            </a:r>
            <a:r>
              <a:rPr lang="en-US">
                <a:latin typeface="微软雅黑" panose="020B0503020204020204" charset="-122"/>
                <a:ea typeface="微软雅黑" panose="020B0503020204020204" charset="-122"/>
                <a:cs typeface="微软雅黑" panose="020B0503020204020204" charset="-122"/>
                <a:sym typeface="+mn-ea"/>
              </a:rPr>
              <a:t> 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参加反应生成</a:t>
            </a:r>
            <a:r>
              <a:rPr lang="en-US">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mol</a:t>
            </a:r>
            <a:r>
              <a:rPr lang="en-US">
                <a:latin typeface="微软雅黑" panose="020B0503020204020204" charset="-122"/>
                <a:ea typeface="微软雅黑" panose="020B0503020204020204" charset="-122"/>
                <a:cs typeface="微软雅黑" panose="020B0503020204020204" charset="-122"/>
                <a:sym typeface="+mn-ea"/>
              </a:rPr>
              <a:t> 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固体物质质量增加</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加入蒸馏水后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若有气体生成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说明固体粉末中含有</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但无法验证其中是否含有</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cs typeface="方正楷体_GBK" panose="03000509000000000000"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nvPicPr>
        <p:blipFill>
          <a:blip r:embed="rId3"/>
          <a:stretch>
            <a:fillRect/>
          </a:stretch>
        </p:blipFill>
        <p:spPr>
          <a:xfrm>
            <a:off x="2302510" y="4030345"/>
            <a:ext cx="1657350" cy="260350"/>
          </a:xfrm>
          <a:prstGeom prst="rect">
            <a:avLst/>
          </a:prstGeom>
        </p:spPr>
      </p:pic>
      <p:pic>
        <p:nvPicPr>
          <p:cNvPr id="16" name="图片 15"/>
          <p:cNvPicPr>
            <a:picLocks noChangeAspect="1"/>
          </p:cNvPicPr>
          <p:nvPr/>
        </p:nvPicPr>
        <p:blipFill>
          <a:blip r:embed="rId4"/>
          <a:stretch>
            <a:fillRect/>
          </a:stretch>
        </p:blipFill>
        <p:spPr>
          <a:xfrm>
            <a:off x="4091940" y="4028440"/>
            <a:ext cx="4565650" cy="254000"/>
          </a:xfrm>
          <a:prstGeom prst="rect">
            <a:avLst/>
          </a:prstGeom>
        </p:spPr>
      </p:pic>
      <p:pic>
        <p:nvPicPr>
          <p:cNvPr id="17" name="图片 16"/>
          <p:cNvPicPr>
            <a:picLocks noChangeAspect="1"/>
          </p:cNvPicPr>
          <p:nvPr/>
        </p:nvPicPr>
        <p:blipFill>
          <a:blip r:embed="rId5"/>
          <a:stretch>
            <a:fillRect/>
          </a:stretch>
        </p:blipFill>
        <p:spPr>
          <a:xfrm>
            <a:off x="8657590" y="4009390"/>
            <a:ext cx="2647950" cy="273050"/>
          </a:xfrm>
          <a:prstGeom prst="rect">
            <a:avLst/>
          </a:prstGeom>
        </p:spPr>
      </p:pic>
      <p:pic>
        <p:nvPicPr>
          <p:cNvPr id="18" name="图片 17"/>
          <p:cNvPicPr>
            <a:picLocks noChangeAspect="1"/>
          </p:cNvPicPr>
          <p:nvPr/>
        </p:nvPicPr>
        <p:blipFill>
          <a:blip r:embed="rId6"/>
          <a:stretch>
            <a:fillRect/>
          </a:stretch>
        </p:blipFill>
        <p:spPr>
          <a:xfrm>
            <a:off x="5038725" y="4448810"/>
            <a:ext cx="1866900" cy="260350"/>
          </a:xfrm>
          <a:prstGeom prst="rect">
            <a:avLst/>
          </a:prstGeom>
        </p:spPr>
      </p:pic>
      <p:pic>
        <p:nvPicPr>
          <p:cNvPr id="19" name="图片 18"/>
          <p:cNvPicPr>
            <a:picLocks noChangeAspect="1"/>
          </p:cNvPicPr>
          <p:nvPr/>
        </p:nvPicPr>
        <p:blipFill>
          <a:blip r:embed="rId7"/>
          <a:stretch>
            <a:fillRect/>
          </a:stretch>
        </p:blipFill>
        <p:spPr>
          <a:xfrm>
            <a:off x="6908800" y="4448810"/>
            <a:ext cx="1238250" cy="273050"/>
          </a:xfrm>
          <a:prstGeom prst="rect">
            <a:avLst/>
          </a:prstGeom>
        </p:spPr>
      </p:pic>
      <p:pic>
        <p:nvPicPr>
          <p:cNvPr id="21" name="图片 20"/>
          <p:cNvPicPr>
            <a:picLocks noChangeAspect="1"/>
          </p:cNvPicPr>
          <p:nvPr/>
        </p:nvPicPr>
        <p:blipFill>
          <a:blip r:embed="rId8"/>
          <a:stretch>
            <a:fillRect/>
          </a:stretch>
        </p:blipFill>
        <p:spPr>
          <a:xfrm>
            <a:off x="7160260" y="4888230"/>
            <a:ext cx="2857500" cy="234950"/>
          </a:xfrm>
          <a:prstGeom prst="rect">
            <a:avLst/>
          </a:prstGeom>
        </p:spPr>
      </p:pic>
      <p:pic>
        <p:nvPicPr>
          <p:cNvPr id="22" name="图片 21"/>
          <p:cNvPicPr>
            <a:picLocks noChangeAspect="1"/>
          </p:cNvPicPr>
          <p:nvPr/>
        </p:nvPicPr>
        <p:blipFill>
          <a:blip r:embed="rId9"/>
          <a:stretch>
            <a:fillRect/>
          </a:stretch>
        </p:blipFill>
        <p:spPr>
          <a:xfrm>
            <a:off x="10017760" y="4875530"/>
            <a:ext cx="279400" cy="24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40" grpId="0"/>
      <p:bldP spid="241"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lang="zh-CN" sz="2400" b="1">
                <a:latin typeface="微软雅黑" panose="020B0503020204020204" charset="-122"/>
                <a:ea typeface="微软雅黑" panose="020B0503020204020204" charset="-122"/>
                <a:cs typeface="微软雅黑" panose="020B0503020204020204" charset="-122"/>
                <a:sym typeface="+mn-ea"/>
              </a:rPr>
              <a:t>考法</a:t>
            </a:r>
            <a:r>
              <a:rPr lang="en-US" sz="2400" b="1">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　</a:t>
            </a:r>
            <a:r>
              <a:rPr lang="en-US" sz="2400" b="1">
                <a:latin typeface="微软雅黑" panose="020B0503020204020204" charset="-122"/>
                <a:ea typeface="微软雅黑" panose="020B0503020204020204" charset="-122"/>
                <a:cs typeface="微软雅黑" panose="020B0503020204020204" charset="-122"/>
                <a:sym typeface="+mn-ea"/>
              </a:rPr>
              <a:t>Na</a:t>
            </a:r>
            <a:r>
              <a:rPr lang="en-US" sz="2400" b="1" baseline="-25000">
                <a:latin typeface="微软雅黑" panose="020B0503020204020204" charset="-122"/>
                <a:ea typeface="微软雅黑" panose="020B0503020204020204" charset="-122"/>
                <a:cs typeface="微软雅黑" panose="020B0503020204020204" charset="-122"/>
                <a:sym typeface="+mn-ea"/>
              </a:rPr>
              <a:t>2</a:t>
            </a:r>
            <a:r>
              <a:rPr lang="en-US" sz="2400" b="1">
                <a:latin typeface="微软雅黑" panose="020B0503020204020204" charset="-122"/>
                <a:ea typeface="微软雅黑" panose="020B0503020204020204" charset="-122"/>
                <a:cs typeface="微软雅黑" panose="020B0503020204020204" charset="-122"/>
                <a:sym typeface="+mn-ea"/>
              </a:rPr>
              <a:t>CO</a:t>
            </a:r>
            <a:r>
              <a:rPr lang="en-US" sz="2400" b="1" baseline="-25000">
                <a:latin typeface="微软雅黑" panose="020B0503020204020204" charset="-122"/>
                <a:ea typeface="微软雅黑" panose="020B0503020204020204" charset="-122"/>
                <a:cs typeface="微软雅黑" panose="020B0503020204020204" charset="-122"/>
                <a:sym typeface="+mn-ea"/>
              </a:rPr>
              <a:t>3</a:t>
            </a:r>
            <a:r>
              <a:rPr lang="zh-CN" sz="2400" b="1">
                <a:latin typeface="微软雅黑" panose="020B0503020204020204" charset="-122"/>
                <a:ea typeface="微软雅黑" panose="020B0503020204020204" charset="-122"/>
                <a:cs typeface="微软雅黑" panose="020B0503020204020204" charset="-122"/>
                <a:sym typeface="+mn-ea"/>
              </a:rPr>
              <a:t>、</a:t>
            </a:r>
            <a:r>
              <a:rPr lang="en-US" sz="2400" b="1">
                <a:latin typeface="微软雅黑" panose="020B0503020204020204" charset="-122"/>
                <a:ea typeface="微软雅黑" panose="020B0503020204020204" charset="-122"/>
                <a:cs typeface="微软雅黑" panose="020B0503020204020204" charset="-122"/>
                <a:sym typeface="+mn-ea"/>
              </a:rPr>
              <a:t>NaHCO</a:t>
            </a:r>
            <a:r>
              <a:rPr lang="en-US" sz="2400" b="1" baseline="-25000">
                <a:latin typeface="微软雅黑" panose="020B0503020204020204" charset="-122"/>
                <a:ea typeface="微软雅黑" panose="020B0503020204020204" charset="-122"/>
                <a:cs typeface="微软雅黑" panose="020B0503020204020204" charset="-122"/>
                <a:sym typeface="+mn-ea"/>
              </a:rPr>
              <a:t>3</a:t>
            </a:r>
            <a:r>
              <a:rPr lang="zh-CN" sz="2400" b="1">
                <a:latin typeface="微软雅黑" panose="020B0503020204020204" charset="-122"/>
                <a:ea typeface="微软雅黑" panose="020B0503020204020204" charset="-122"/>
                <a:cs typeface="微软雅黑" panose="020B0503020204020204" charset="-122"/>
                <a:sym typeface="+mn-ea"/>
              </a:rPr>
              <a:t>的鉴别、除杂和相关计算</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93750" y="1514475"/>
            <a:ext cx="10626090" cy="299974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1.Na</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CO</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NaHCO</a:t>
            </a:r>
            <a:r>
              <a:rPr lang="en-US" b="1" baseline="-25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的鉴别方法</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(1)</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利用热稳定性不同。</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(2)利用溶液的酸碱性不同(相同条件下)。</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(3)利用和酸反应生成气体的速率不同(相同条件下)。</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1"/>
            </p:custDataLst>
          </p:nvPr>
        </p:nvPicPr>
        <p:blipFill>
          <a:blip r:embed="rId2"/>
          <a:stretch>
            <a:fillRect/>
          </a:stretch>
        </p:blipFill>
        <p:spPr>
          <a:xfrm>
            <a:off x="487680" y="2506980"/>
            <a:ext cx="5229860" cy="1006475"/>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6382385" y="2506980"/>
            <a:ext cx="3194050" cy="1022350"/>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2953385" y="4140200"/>
            <a:ext cx="5980430" cy="2006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6257925" y="540893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2228215" y="3067050"/>
            <a:ext cx="7734935" cy="101473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第</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2</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金属及其化合物</a:t>
            </a:r>
            <a:endPar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30555" y="958215"/>
            <a:ext cx="10974705" cy="1198880"/>
          </a:xfrm>
          <a:prstGeom prst="rect">
            <a:avLst/>
          </a:prstGeom>
          <a:noFill/>
          <a:ln w="9525">
            <a:noFill/>
          </a:ln>
        </p:spPr>
        <p:txBody>
          <a:bodyPr wrap="square">
            <a:spAutoFit/>
          </a:bodyPr>
          <a:p>
            <a:pPr indent="0">
              <a:lnSpc>
                <a:spcPct val="150000"/>
              </a:lnSpc>
            </a:pPr>
            <a:r>
              <a:rPr lang="en-US" sz="2400" b="1">
                <a:latin typeface="微软雅黑" panose="020B0503020204020204" charset="-122"/>
                <a:ea typeface="微软雅黑" panose="020B0503020204020204" charset="-122"/>
                <a:cs typeface="微软雅黑" panose="020B0503020204020204" charset="-122"/>
                <a:sym typeface="+mn-ea"/>
              </a:rPr>
              <a:t>2.Na</a:t>
            </a:r>
            <a:r>
              <a:rPr lang="en-US" sz="2400" b="1" baseline="-25000">
                <a:latin typeface="微软雅黑" panose="020B0503020204020204" charset="-122"/>
                <a:ea typeface="微软雅黑" panose="020B0503020204020204" charset="-122"/>
                <a:cs typeface="微软雅黑" panose="020B0503020204020204" charset="-122"/>
                <a:sym typeface="+mn-ea"/>
              </a:rPr>
              <a:t>2</a:t>
            </a:r>
            <a:r>
              <a:rPr lang="en-US" sz="2400" b="1">
                <a:latin typeface="微软雅黑" panose="020B0503020204020204" charset="-122"/>
                <a:ea typeface="微软雅黑" panose="020B0503020204020204" charset="-122"/>
                <a:cs typeface="微软雅黑" panose="020B0503020204020204" charset="-122"/>
                <a:sym typeface="+mn-ea"/>
              </a:rPr>
              <a:t>CO</a:t>
            </a:r>
            <a:r>
              <a:rPr lang="en-US" sz="2400" b="1" baseline="-25000">
                <a:latin typeface="微软雅黑" panose="020B0503020204020204" charset="-122"/>
                <a:ea typeface="微软雅黑" panose="020B0503020204020204" charset="-122"/>
                <a:cs typeface="微软雅黑" panose="020B0503020204020204" charset="-122"/>
                <a:sym typeface="+mn-ea"/>
              </a:rPr>
              <a:t>3</a:t>
            </a:r>
            <a:r>
              <a:rPr lang="zh-CN" sz="2400" b="1">
                <a:latin typeface="微软雅黑" panose="020B0503020204020204" charset="-122"/>
                <a:ea typeface="微软雅黑" panose="020B0503020204020204" charset="-122"/>
                <a:cs typeface="微软雅黑" panose="020B0503020204020204" charset="-122"/>
                <a:sym typeface="+mn-ea"/>
              </a:rPr>
              <a:t>、</a:t>
            </a:r>
            <a:r>
              <a:rPr lang="en-US" sz="2400" b="1">
                <a:latin typeface="微软雅黑" panose="020B0503020204020204" charset="-122"/>
                <a:ea typeface="微软雅黑" panose="020B0503020204020204" charset="-122"/>
                <a:cs typeface="微软雅黑" panose="020B0503020204020204" charset="-122"/>
                <a:sym typeface="+mn-ea"/>
              </a:rPr>
              <a:t>NaHCO</a:t>
            </a:r>
            <a:r>
              <a:rPr lang="en-US" sz="2400" b="1" baseline="-25000">
                <a:latin typeface="微软雅黑" panose="020B0503020204020204" charset="-122"/>
                <a:ea typeface="微软雅黑" panose="020B0503020204020204" charset="-122"/>
                <a:cs typeface="微软雅黑" panose="020B0503020204020204" charset="-122"/>
                <a:sym typeface="+mn-ea"/>
              </a:rPr>
              <a:t>3</a:t>
            </a:r>
            <a:r>
              <a:rPr lang="zh-CN" sz="2400" b="1">
                <a:latin typeface="微软雅黑" panose="020B0503020204020204" charset="-122"/>
                <a:ea typeface="微软雅黑" panose="020B0503020204020204" charset="-122"/>
                <a:cs typeface="微软雅黑" panose="020B0503020204020204" charset="-122"/>
                <a:sym typeface="+mn-ea"/>
              </a:rPr>
              <a:t>的除杂</a:t>
            </a:r>
            <a:endParaRPr lang="zh-CN" altLang="en-US" sz="2400"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sz="2400" b="1">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2574290" y="1880235"/>
          <a:ext cx="7144385" cy="3484880"/>
        </p:xfrm>
        <a:graphic>
          <a:graphicData uri="http://schemas.openxmlformats.org/drawingml/2006/table">
            <a:tbl>
              <a:tblPr/>
              <a:tblGrid>
                <a:gridCol w="835025"/>
                <a:gridCol w="2925445"/>
                <a:gridCol w="3383915"/>
              </a:tblGrid>
              <a:tr h="871220">
                <a:tc>
                  <a:txBody>
                    <a:bodyPr/>
                    <a:p>
                      <a:pPr indent="0" algn="ctr">
                        <a:buNone/>
                      </a:pPr>
                      <a:r>
                        <a:rPr lang="en-US" sz="1800" b="0">
                          <a:latin typeface="微软雅黑" panose="020B0503020204020204" charset="-122"/>
                          <a:ea typeface="微软雅黑" panose="020B0503020204020204" charset="-122"/>
                          <a:cs typeface="Calibri" panose="020F0502020204030204" charset="0"/>
                        </a:rPr>
                        <a:t>序号</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混合物(杂质)</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除杂方法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71220">
                <a:tc>
                  <a:txBody>
                    <a:bodyPr/>
                    <a:p>
                      <a:pPr indent="0" algn="ctr">
                        <a:buNone/>
                      </a:pPr>
                      <a:r>
                        <a:rPr lang="en-US" sz="1800" b="0">
                          <a:latin typeface="微软雅黑" panose="020B0503020204020204" charset="-122"/>
                          <a:ea typeface="微软雅黑" panose="020B0503020204020204" charset="-122"/>
                          <a:cs typeface="NEU-BZ" charset="0"/>
                        </a:rPr>
                        <a:t>①</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s</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NaHCO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加热法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71220">
                <a:tc>
                  <a:txBody>
                    <a:bodyPr/>
                    <a:p>
                      <a:pPr indent="0" algn="ctr">
                        <a:buNone/>
                      </a:pPr>
                      <a:r>
                        <a:rPr lang="en-US" sz="1800" b="0">
                          <a:latin typeface="微软雅黑" panose="020B0503020204020204" charset="-122"/>
                          <a:ea typeface="微软雅黑" panose="020B0503020204020204" charset="-122"/>
                          <a:cs typeface="NEU-BZ" charset="0"/>
                        </a:rPr>
                        <a:t>②</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NaHCO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通入足量CO</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71220">
                <a:tc>
                  <a:txBody>
                    <a:bodyPr/>
                    <a:p>
                      <a:pPr indent="0" algn="ctr">
                        <a:buNone/>
                      </a:pPr>
                      <a:r>
                        <a:rPr lang="en-US" sz="1800" b="0">
                          <a:latin typeface="微软雅黑" panose="020B0503020204020204" charset="-122"/>
                          <a:ea typeface="微软雅黑" panose="020B0503020204020204" charset="-122"/>
                          <a:cs typeface="NEU-BZ" charset="0"/>
                        </a:rPr>
                        <a:t>③</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NaHCO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滴加适量NaOH溶液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30555" y="958215"/>
            <a:ext cx="10974705" cy="92202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3.Na</a:t>
            </a:r>
            <a:r>
              <a:rPr lang="en-US" b="1" baseline="-25000">
                <a:latin typeface="微软雅黑" panose="020B0503020204020204" charset="-122"/>
                <a:ea typeface="微软雅黑" panose="020B0503020204020204" charset="-122"/>
                <a:cs typeface="微软雅黑" panose="020B0503020204020204" charset="-122"/>
                <a:sym typeface="+mn-ea"/>
              </a:rPr>
              <a:t>2</a:t>
            </a:r>
            <a:r>
              <a:rPr lang="en-US" b="1">
                <a:latin typeface="微软雅黑" panose="020B0503020204020204" charset="-122"/>
                <a:ea typeface="微软雅黑" panose="020B0503020204020204" charset="-122"/>
                <a:cs typeface="微软雅黑" panose="020B0503020204020204" charset="-122"/>
                <a:sym typeface="+mn-ea"/>
              </a:rPr>
              <a:t>CO</a:t>
            </a:r>
            <a:r>
              <a:rPr lang="en-US" b="1" baseline="-25000">
                <a:latin typeface="微软雅黑" panose="020B0503020204020204" charset="-122"/>
                <a:ea typeface="微软雅黑" panose="020B0503020204020204" charset="-122"/>
                <a:cs typeface="微软雅黑" panose="020B0503020204020204" charset="-122"/>
                <a:sym typeface="+mn-ea"/>
              </a:rPr>
              <a:t>3</a:t>
            </a:r>
            <a:r>
              <a:rPr lang="zh-CN" b="1">
                <a:latin typeface="微软雅黑" panose="020B0503020204020204" charset="-122"/>
                <a:ea typeface="微软雅黑" panose="020B0503020204020204" charset="-122"/>
                <a:cs typeface="微软雅黑" panose="020B0503020204020204" charset="-122"/>
                <a:sym typeface="+mn-ea"/>
              </a:rPr>
              <a:t>、</a:t>
            </a:r>
            <a:r>
              <a:rPr lang="en-US" b="1">
                <a:latin typeface="微软雅黑" panose="020B0503020204020204" charset="-122"/>
                <a:ea typeface="微软雅黑" panose="020B0503020204020204" charset="-122"/>
                <a:cs typeface="微软雅黑" panose="020B0503020204020204" charset="-122"/>
                <a:sym typeface="+mn-ea"/>
              </a:rPr>
              <a:t>NaHCO</a:t>
            </a:r>
            <a:r>
              <a:rPr lang="en-US" b="1" baseline="-25000">
                <a:latin typeface="微软雅黑" panose="020B0503020204020204" charset="-122"/>
                <a:ea typeface="微软雅黑" panose="020B0503020204020204" charset="-122"/>
                <a:cs typeface="微软雅黑" panose="020B0503020204020204" charset="-122"/>
                <a:sym typeface="+mn-ea"/>
              </a:rPr>
              <a:t>3</a:t>
            </a:r>
            <a:r>
              <a:rPr lang="zh-CN" b="1">
                <a:latin typeface="微软雅黑" panose="020B0503020204020204" charset="-122"/>
                <a:ea typeface="微软雅黑" panose="020B0503020204020204" charset="-122"/>
                <a:cs typeface="微软雅黑" panose="020B0503020204020204" charset="-122"/>
                <a:sym typeface="+mn-ea"/>
              </a:rPr>
              <a:t>、</a:t>
            </a:r>
            <a:r>
              <a:rPr lang="en-US" b="1">
                <a:latin typeface="微软雅黑" panose="020B0503020204020204" charset="-122"/>
                <a:ea typeface="微软雅黑" panose="020B0503020204020204" charset="-122"/>
                <a:cs typeface="微软雅黑" panose="020B0503020204020204" charset="-122"/>
                <a:sym typeface="+mn-ea"/>
              </a:rPr>
              <a:t>NaOH</a:t>
            </a:r>
            <a:r>
              <a:rPr lang="zh-CN" b="1">
                <a:latin typeface="微软雅黑" panose="020B0503020204020204" charset="-122"/>
                <a:ea typeface="微软雅黑" panose="020B0503020204020204" charset="-122"/>
                <a:cs typeface="微软雅黑" panose="020B0503020204020204" charset="-122"/>
                <a:sym typeface="+mn-ea"/>
              </a:rPr>
              <a:t>及其混合物与盐酸反应的图像</a:t>
            </a:r>
            <a:endParaRPr lang="zh-CN" altLang="en-US" b="1">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1153160" y="1675765"/>
          <a:ext cx="9981565" cy="3850005"/>
        </p:xfrm>
        <a:graphic>
          <a:graphicData uri="http://schemas.openxmlformats.org/drawingml/2006/table">
            <a:tbl>
              <a:tblPr/>
              <a:tblGrid>
                <a:gridCol w="4958080"/>
                <a:gridCol w="5023485"/>
              </a:tblGrid>
              <a:tr h="1304290">
                <a:tc gridSpan="2">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r>
              <a:tr h="313055">
                <a:tc>
                  <a:txBody>
                    <a:bodyPr/>
                    <a:p>
                      <a:pPr indent="0">
                        <a:buNone/>
                      </a:pPr>
                      <a:r>
                        <a:rPr lang="en-US" sz="1800" b="0">
                          <a:latin typeface="微软雅黑" panose="020B0503020204020204" charset="-122"/>
                          <a:ea typeface="微软雅黑" panose="020B0503020204020204" charset="-122"/>
                          <a:cs typeface="微软雅黑" panose="020B0503020204020204" charset="-122"/>
                        </a:rPr>
                        <a:t>若</a:t>
                      </a:r>
                      <a:r>
                        <a:rPr lang="en-US" sz="1800" b="0" i="1">
                          <a:latin typeface="微软雅黑" panose="020B0503020204020204" charset="-122"/>
                          <a:ea typeface="微软雅黑" panose="020B0503020204020204" charset="-122"/>
                          <a:cs typeface="微软雅黑" panose="020B0503020204020204" charset="-122"/>
                        </a:rPr>
                        <a:t>a</a:t>
                      </a:r>
                      <a:r>
                        <a:rPr lang="en-US" sz="1800" b="0">
                          <a:latin typeface="微软雅黑" panose="020B0503020204020204" charset="-122"/>
                          <a:ea typeface="微软雅黑" panose="020B0503020204020204" charset="-122"/>
                          <a:cs typeface="微软雅黑" panose="020B0503020204020204" charset="-122"/>
                        </a:rPr>
                        <a:t>=0(即曲线起点为原点</a:t>
                      </a:r>
                      <a:r>
                        <a:rPr lang="en-US" sz="1800" b="0" i="1">
                          <a:latin typeface="微软雅黑" panose="020B0503020204020204" charset="-122"/>
                          <a:ea typeface="微软雅黑" panose="020B0503020204020204" charset="-122"/>
                          <a:cs typeface="微软雅黑" panose="020B0503020204020204" charset="-122"/>
                        </a:rPr>
                        <a:t>O</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溶液中的溶质为NaHCO</a:t>
                      </a:r>
                      <a:r>
                        <a:rPr lang="en-US" sz="1800" b="0" baseline="-25000">
                          <a:latin typeface="微软雅黑" panose="020B0503020204020204" charset="-122"/>
                          <a:ea typeface="微软雅黑" panose="020B0503020204020204" charset="-122"/>
                          <a:cs typeface="微软雅黑" panose="020B0503020204020204" charset="-122"/>
                        </a:rPr>
                        <a:t>3</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5630">
                <a:tc>
                  <a:txBody>
                    <a:bodyPr/>
                    <a:p>
                      <a:pPr indent="0">
                        <a:buNone/>
                      </a:pPr>
                      <a:r>
                        <a:rPr lang="en-US" sz="1800" b="0">
                          <a:latin typeface="微软雅黑" panose="020B0503020204020204" charset="-122"/>
                          <a:ea typeface="微软雅黑" panose="020B0503020204020204" charset="-122"/>
                          <a:cs typeface="微软雅黑" panose="020B0503020204020204" charset="-122"/>
                        </a:rPr>
                        <a:t>若</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)(即</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段与</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段消耗盐酸的体积相同)</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溶液中的溶质为Na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3</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18515">
                <a:tc>
                  <a:txBody>
                    <a:bodyPr/>
                    <a:p>
                      <a:pPr indent="0">
                        <a:buNone/>
                      </a:pPr>
                      <a:r>
                        <a:rPr lang="en-US" sz="1800" b="0">
                          <a:latin typeface="微软雅黑" panose="020B0503020204020204" charset="-122"/>
                          <a:ea typeface="微软雅黑" panose="020B0503020204020204" charset="-122"/>
                          <a:cs typeface="微软雅黑" panose="020B0503020204020204" charset="-122"/>
                        </a:rPr>
                        <a:t>若</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)&gt;</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)(即</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段消耗盐酸的体积大于</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段消耗盐酸的体积)</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溶液中的溶质为Na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和NaOH</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18515">
                <a:tc>
                  <a:txBody>
                    <a:bodyPr/>
                    <a:p>
                      <a:pPr indent="0">
                        <a:buNone/>
                      </a:pPr>
                      <a:r>
                        <a:rPr lang="en-US" sz="1800" b="0">
                          <a:latin typeface="微软雅黑" panose="020B0503020204020204" charset="-122"/>
                          <a:ea typeface="微软雅黑" panose="020B0503020204020204" charset="-122"/>
                          <a:cs typeface="微软雅黑" panose="020B0503020204020204" charset="-122"/>
                        </a:rPr>
                        <a:t>若</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)&lt;</a:t>
                      </a:r>
                      <a:r>
                        <a:rPr lang="en-US" sz="1800" b="0" i="1">
                          <a:latin typeface="微软雅黑" panose="020B0503020204020204" charset="-122"/>
                          <a:ea typeface="微软雅黑" panose="020B0503020204020204" charset="-122"/>
                          <a:cs typeface="微软雅黑" panose="020B0503020204020204" charset="-122"/>
                        </a:rPr>
                        <a:t>V</a:t>
                      </a:r>
                      <a:r>
                        <a:rPr lang="en-US" sz="1800" b="0">
                          <a:latin typeface="微软雅黑" panose="020B0503020204020204" charset="-122"/>
                          <a:ea typeface="微软雅黑" panose="020B0503020204020204" charset="-122"/>
                          <a:cs typeface="微软雅黑" panose="020B0503020204020204" charset="-122"/>
                        </a:rPr>
                        <a:t>(</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)(即</a:t>
                      </a:r>
                      <a:r>
                        <a:rPr lang="en-US" sz="1800" b="0" i="1">
                          <a:latin typeface="微软雅黑" panose="020B0503020204020204" charset="-122"/>
                          <a:ea typeface="微软雅黑" panose="020B0503020204020204" charset="-122"/>
                          <a:cs typeface="微软雅黑" panose="020B0503020204020204" charset="-122"/>
                        </a:rPr>
                        <a:t>Oa</a:t>
                      </a:r>
                      <a:r>
                        <a:rPr lang="en-US" sz="1800" b="0">
                          <a:latin typeface="微软雅黑" panose="020B0503020204020204" charset="-122"/>
                          <a:ea typeface="微软雅黑" panose="020B0503020204020204" charset="-122"/>
                          <a:cs typeface="微软雅黑" panose="020B0503020204020204" charset="-122"/>
                        </a:rPr>
                        <a:t>段消耗盐酸的体积小于</a:t>
                      </a:r>
                      <a:r>
                        <a:rPr lang="en-US" sz="1800" b="0" i="1">
                          <a:latin typeface="微软雅黑" panose="020B0503020204020204" charset="-122"/>
                          <a:ea typeface="微软雅黑" panose="020B0503020204020204" charset="-122"/>
                          <a:cs typeface="微软雅黑" panose="020B0503020204020204" charset="-122"/>
                        </a:rPr>
                        <a:t>ab</a:t>
                      </a:r>
                      <a:r>
                        <a:rPr lang="en-US" sz="1800" b="0">
                          <a:latin typeface="微软雅黑" panose="020B0503020204020204" charset="-122"/>
                          <a:ea typeface="微软雅黑" panose="020B0503020204020204" charset="-122"/>
                          <a:cs typeface="微软雅黑" panose="020B0503020204020204" charset="-122"/>
                        </a:rPr>
                        <a:t>段消耗盐酸的体积)</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溶液中的溶质为Na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和NaHCO</a:t>
                      </a:r>
                      <a:r>
                        <a:rPr lang="en-US" sz="1800" b="0" baseline="-25000">
                          <a:latin typeface="微软雅黑" panose="020B0503020204020204" charset="-122"/>
                          <a:ea typeface="微软雅黑" panose="020B0503020204020204" charset="-122"/>
                          <a:cs typeface="微软雅黑" panose="020B0503020204020204" charset="-122"/>
                        </a:rPr>
                        <a:t>3</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 name="图片 5"/>
          <p:cNvPicPr/>
          <p:nvPr/>
        </p:nvPicPr>
        <p:blipFill>
          <a:blip r:embed="rId2"/>
          <a:stretch>
            <a:fillRect/>
          </a:stretch>
        </p:blipFill>
        <p:spPr>
          <a:xfrm>
            <a:off x="5023485" y="1675765"/>
            <a:ext cx="2144395" cy="1144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47" name="文本框 246"/>
          <p:cNvSpPr txBox="1"/>
          <p:nvPr/>
        </p:nvSpPr>
        <p:spPr>
          <a:xfrm>
            <a:off x="624205" y="1022350"/>
            <a:ext cx="10944225" cy="341503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4.Na</a:t>
            </a:r>
            <a:r>
              <a:rPr lang="en-US" b="1" baseline="-25000">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CO</a:t>
            </a:r>
            <a:r>
              <a:rPr lang="en-US" b="1" baseline="-25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a:t>
            </a:r>
            <a:r>
              <a:rPr lang="en-US" b="1">
                <a:latin typeface="微软雅黑" panose="020B0503020204020204" charset="-122"/>
                <a:ea typeface="微软雅黑" panose="020B0503020204020204" charset="-122"/>
                <a:cs typeface="微软雅黑" panose="020B0503020204020204" charset="-122"/>
              </a:rPr>
              <a:t>NaHCO</a:t>
            </a:r>
            <a:r>
              <a:rPr lang="en-US" b="1" baseline="-25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含量的测定</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差量法可将混合物充分加热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固体减少的质量为</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分解生成的</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的质量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根据质量差可计算出</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的质量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从而可求得</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的质量分数。</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生成气体法</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在混合物中加足量稀盐酸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根据气体质量和混合物质量列方程组可得</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从而可计算出二者的质量分数。</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custDataLst>
              <p:tags r:id="rId1"/>
            </p:custDataLst>
          </p:nvPr>
        </p:nvSpPr>
        <p:spPr>
          <a:xfrm>
            <a:off x="743585" y="4132580"/>
            <a:ext cx="123444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　</a:t>
            </a:r>
            <a:endParaRPr b="1">
              <a:cs typeface="方正兰亭中黑_GBK" panose="02000000000000000000" charset="-122"/>
            </a:endParaRPr>
          </a:p>
        </p:txBody>
      </p:sp>
      <p:sp>
        <p:nvSpPr>
          <p:cNvPr id="7" name="文本框 6"/>
          <p:cNvSpPr txBox="1"/>
          <p:nvPr/>
        </p:nvSpPr>
        <p:spPr>
          <a:xfrm>
            <a:off x="624205" y="4617720"/>
            <a:ext cx="11397615" cy="368300"/>
          </a:xfrm>
          <a:prstGeom prst="rect">
            <a:avLst/>
          </a:prstGeom>
          <a:noFill/>
          <a:ln w="9525">
            <a:noFill/>
          </a:ln>
        </p:spPr>
        <p:txBody>
          <a:bodyPr wrap="square">
            <a:spAutoFit/>
          </a:bodyPr>
          <a:p>
            <a:pPr indent="0"/>
            <a:r>
              <a:rPr lang="zh-CN" b="0">
                <a:latin typeface="微软雅黑" panose="020B0503020204020204" charset="-122"/>
                <a:ea typeface="微软雅黑" panose="020B0503020204020204" charset="-122"/>
                <a:cs typeface="微软雅黑" panose="020B0503020204020204" charset="-122"/>
              </a:rPr>
              <a:t>加盐酸后</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均反应生成</a:t>
            </a:r>
            <a:r>
              <a:rPr lang="en-US" b="0">
                <a:latin typeface="微软雅黑" panose="020B0503020204020204" charset="-122"/>
                <a:ea typeface="微软雅黑" panose="020B0503020204020204" charset="-122"/>
                <a:cs typeface="微软雅黑" panose="020B0503020204020204" charset="-122"/>
              </a:rPr>
              <a:t>NaCl,</a:t>
            </a:r>
            <a:r>
              <a:rPr lang="zh-CN" b="0">
                <a:latin typeface="微软雅黑" panose="020B0503020204020204" charset="-122"/>
                <a:ea typeface="微软雅黑" panose="020B0503020204020204" charset="-122"/>
                <a:cs typeface="微软雅黑" panose="020B0503020204020204" charset="-122"/>
              </a:rPr>
              <a:t>也可通过</a:t>
            </a:r>
            <a:r>
              <a:rPr lang="en-US" b="0">
                <a:latin typeface="微软雅黑" panose="020B0503020204020204" charset="-122"/>
                <a:ea typeface="微软雅黑" panose="020B0503020204020204" charset="-122"/>
                <a:cs typeface="微软雅黑" panose="020B0503020204020204" charset="-122"/>
              </a:rPr>
              <a:t>NaCl</a:t>
            </a:r>
            <a:r>
              <a:rPr lang="zh-CN" b="0">
                <a:latin typeface="微软雅黑" panose="020B0503020204020204" charset="-122"/>
                <a:ea typeface="微软雅黑" panose="020B0503020204020204" charset="-122"/>
                <a:cs typeface="微软雅黑" panose="020B0503020204020204" charset="-122"/>
              </a:rPr>
              <a:t>的质量列方程组求解。</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47" name="文本框 246"/>
          <p:cNvSpPr txBox="1"/>
          <p:nvPr/>
        </p:nvSpPr>
        <p:spPr>
          <a:xfrm>
            <a:off x="487680" y="1052830"/>
            <a:ext cx="11122660" cy="42462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生成沉淀法将混合物加水溶解并向其中加足量</a:t>
            </a:r>
            <a:r>
              <a:rPr lang="en-US" b="0">
                <a:latin typeface="微软雅黑" panose="020B0503020204020204" charset="-122"/>
                <a:ea typeface="微软雅黑" panose="020B0503020204020204" charset="-122"/>
                <a:cs typeface="微软雅黑" panose="020B0503020204020204" charset="-122"/>
              </a:rPr>
              <a:t>Ca(OH)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Ba(OH)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根据</a:t>
            </a:r>
            <a:r>
              <a:rPr lang="en-US" b="0">
                <a:latin typeface="微软雅黑" panose="020B0503020204020204" charset="-122"/>
                <a:ea typeface="微软雅黑" panose="020B0503020204020204" charset="-122"/>
                <a:cs typeface="微软雅黑" panose="020B0503020204020204" charset="-122"/>
              </a:rPr>
              <a:t>CaCO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BaCO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沉淀的质量和混合物的质量列方程组可计算出</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的质量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从而可求得</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的质量分数。</a:t>
            </a:r>
            <a:r>
              <a:rPr lang="en-US" b="0">
                <a:latin typeface="微软雅黑" panose="020B0503020204020204" charset="-122"/>
                <a:ea typeface="微软雅黑" panose="020B0503020204020204" charset="-122"/>
                <a:cs typeface="微软雅黑" panose="020B0503020204020204" charset="-122"/>
              </a:rPr>
              <a:t>(4)</a:t>
            </a:r>
            <a:r>
              <a:rPr lang="zh-CN" b="0">
                <a:latin typeface="微软雅黑" panose="020B0503020204020204" charset="-122"/>
                <a:ea typeface="微软雅黑" panose="020B0503020204020204" charset="-122"/>
                <a:cs typeface="微软雅黑" panose="020B0503020204020204" charset="-122"/>
              </a:rPr>
              <a:t>滴定法将混合物加水溶解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向其中加入</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滴酚酞溶液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用盐酸标准溶液滴定</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当溶液由红色变为接近无色时达到第一滴定终点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记录消耗盐酸的体积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再向溶液中加入</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滴甲基橙试剂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继续用盐酸标准溶液滴定</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当溶液由黄色变为橙色时达到第二滴定终点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记录从第一滴定终点到第二滴定终点消耗盐酸的体积。根据</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利用两个阶段消耗盐酸的体积可计算出</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1146810" y="4087495"/>
            <a:ext cx="3441700" cy="29210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4782820" y="4081145"/>
            <a:ext cx="3409950" cy="29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54927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仿宋" panose="02010609060101010101" charset="-122"/>
                <a:ea typeface="仿宋" panose="02010609060101010101" charset="-122"/>
                <a:cs typeface="仿宋" panose="02010609060101010101" charset="-122"/>
              </a:rPr>
              <a:t>[湖南2021·15,12分]</a:t>
            </a:r>
            <a:r>
              <a:rPr>
                <a:latin typeface="微软雅黑" panose="020B0503020204020204" charset="-122"/>
                <a:ea typeface="微软雅黑" panose="020B0503020204020204" charset="-122"/>
                <a:cs typeface="微软雅黑" panose="020B0503020204020204" charset="-122"/>
              </a:rPr>
              <a:t>碳酸钠俗称纯碱,是一种重要的化工原料。以碳酸氢铵和氯化钠为原料制备碳酸钠,并测定产品中少量碳酸氢钠的含量,过程如下:</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步骤Ⅰ.Na</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CO</a:t>
            </a:r>
            <a:r>
              <a:rPr baseline="-25000">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的制备</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步骤</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产品中</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含量测定</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称取产品</a:t>
            </a:r>
            <a:r>
              <a:rPr lang="en-US">
                <a:latin typeface="微软雅黑" panose="020B0503020204020204" charset="-122"/>
                <a:ea typeface="微软雅黑" panose="020B0503020204020204" charset="-122"/>
                <a:cs typeface="微软雅黑" panose="020B0503020204020204" charset="-122"/>
                <a:sym typeface="+mn-ea"/>
              </a:rPr>
              <a:t>2.500 g,</a:t>
            </a:r>
            <a:r>
              <a:rPr lang="zh-CN">
                <a:latin typeface="微软雅黑" panose="020B0503020204020204" charset="-122"/>
                <a:ea typeface="微软雅黑" panose="020B0503020204020204" charset="-122"/>
                <a:cs typeface="微软雅黑" panose="020B0503020204020204" charset="-122"/>
                <a:sym typeface="+mn-ea"/>
              </a:rPr>
              <a:t>用蒸馏水溶解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定容于</a:t>
            </a:r>
            <a:r>
              <a:rPr lang="en-US">
                <a:latin typeface="微软雅黑" panose="020B0503020204020204" charset="-122"/>
                <a:ea typeface="微软雅黑" panose="020B0503020204020204" charset="-122"/>
                <a:cs typeface="微软雅黑" panose="020B0503020204020204" charset="-122"/>
                <a:sym typeface="+mn-ea"/>
              </a:rPr>
              <a:t>250 mL</a:t>
            </a:r>
            <a:r>
              <a:rPr lang="zh-CN">
                <a:latin typeface="微软雅黑" panose="020B0503020204020204" charset="-122"/>
                <a:ea typeface="微软雅黑" panose="020B0503020204020204" charset="-122"/>
                <a:cs typeface="微软雅黑" panose="020B0503020204020204" charset="-122"/>
                <a:sym typeface="+mn-ea"/>
              </a:rPr>
              <a:t>容量瓶中</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移取</a:t>
            </a:r>
            <a:r>
              <a:rPr lang="en-US">
                <a:latin typeface="微软雅黑" panose="020B0503020204020204" charset="-122"/>
                <a:ea typeface="微软雅黑" panose="020B0503020204020204" charset="-122"/>
                <a:cs typeface="微软雅黑" panose="020B0503020204020204" charset="-122"/>
                <a:sym typeface="+mn-ea"/>
              </a:rPr>
              <a:t>25.00 mL</a:t>
            </a:r>
            <a:r>
              <a:rPr lang="zh-CN">
                <a:latin typeface="微软雅黑" panose="020B0503020204020204" charset="-122"/>
                <a:ea typeface="微软雅黑" panose="020B0503020204020204" charset="-122"/>
                <a:cs typeface="微软雅黑" panose="020B0503020204020204" charset="-122"/>
                <a:sym typeface="+mn-ea"/>
              </a:rPr>
              <a:t>上述溶液于锥形瓶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滴指示剂</a:t>
            </a:r>
            <a:r>
              <a:rPr lang="en-US">
                <a:latin typeface="微软雅黑" panose="020B0503020204020204" charset="-122"/>
                <a:ea typeface="微软雅黑" panose="020B0503020204020204" charset="-122"/>
                <a:cs typeface="微软雅黑" panose="020B0503020204020204" charset="-122"/>
                <a:sym typeface="+mn-ea"/>
              </a:rPr>
              <a:t>M,</a:t>
            </a:r>
            <a:r>
              <a:rPr lang="zh-CN">
                <a:latin typeface="微软雅黑" panose="020B0503020204020204" charset="-122"/>
                <a:ea typeface="微软雅黑" panose="020B0503020204020204" charset="-122"/>
                <a:cs typeface="微软雅黑" panose="020B0503020204020204" charset="-122"/>
                <a:sym typeface="+mn-ea"/>
              </a:rPr>
              <a:t>用</a:t>
            </a:r>
            <a:r>
              <a:rPr lang="en-US">
                <a:latin typeface="微软雅黑" panose="020B0503020204020204" charset="-122"/>
                <a:ea typeface="微软雅黑" panose="020B0503020204020204" charset="-122"/>
                <a:cs typeface="微软雅黑" panose="020B0503020204020204" charset="-122"/>
                <a:sym typeface="+mn-ea"/>
              </a:rPr>
              <a:t>0.100 0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盐酸标准溶液滴定</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溶液由红色变至近无色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第一滴定终点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消耗盐酸</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mL;③</a:t>
            </a:r>
            <a:r>
              <a:rPr lang="zh-CN">
                <a:latin typeface="微软雅黑" panose="020B0503020204020204" charset="-122"/>
                <a:ea typeface="微软雅黑" panose="020B0503020204020204" charset="-122"/>
                <a:cs typeface="微软雅黑" panose="020B0503020204020204" charset="-122"/>
                <a:sym typeface="+mn-ea"/>
              </a:rPr>
              <a:t>在上述锥形瓶中再加入</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滴指示剂</a:t>
            </a:r>
            <a:r>
              <a:rPr lang="en-US">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继续用</a:t>
            </a:r>
            <a:r>
              <a:rPr lang="en-US">
                <a:latin typeface="微软雅黑" panose="020B0503020204020204" charset="-122"/>
                <a:ea typeface="微软雅黑" panose="020B0503020204020204" charset="-122"/>
                <a:cs typeface="微软雅黑" panose="020B0503020204020204" charset="-122"/>
                <a:sym typeface="+mn-ea"/>
              </a:rPr>
              <a:t>0.100 0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盐酸标准溶液滴定至终点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第二滴定终点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又消耗盐酸</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mL;④</a:t>
            </a:r>
            <a:r>
              <a:rPr lang="zh-CN">
                <a:latin typeface="微软雅黑" panose="020B0503020204020204" charset="-122"/>
                <a:ea typeface="微软雅黑" panose="020B0503020204020204" charset="-122"/>
                <a:cs typeface="微软雅黑" panose="020B0503020204020204" charset="-122"/>
                <a:sym typeface="+mn-ea"/>
              </a:rPr>
              <a:t>平行测定三次</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平均值为</a:t>
            </a:r>
            <a:r>
              <a:rPr lang="en-US">
                <a:latin typeface="微软雅黑" panose="020B0503020204020204" charset="-122"/>
                <a:ea typeface="微软雅黑" panose="020B0503020204020204" charset="-122"/>
                <a:cs typeface="微软雅黑" panose="020B0503020204020204" charset="-122"/>
                <a:sym typeface="+mn-ea"/>
              </a:rPr>
              <a:t>22.45,</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平均值为</a:t>
            </a:r>
            <a:r>
              <a:rPr lang="en-US">
                <a:latin typeface="微软雅黑" panose="020B0503020204020204" charset="-122"/>
                <a:ea typeface="微软雅黑" panose="020B0503020204020204" charset="-122"/>
                <a:cs typeface="微软雅黑" panose="020B0503020204020204" charset="-122"/>
                <a:sym typeface="+mn-ea"/>
              </a:rPr>
              <a:t>23.51</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411" name="image399.jpeg"/>
          <p:cNvPicPr>
            <a:picLocks noChangeAspect="1"/>
          </p:cNvPicPr>
          <p:nvPr>
            <p:custDataLst>
              <p:tags r:id="rId1"/>
            </p:custDataLst>
          </p:nvPr>
        </p:nvPicPr>
        <p:blipFill>
          <a:blip r:embed="rId2"/>
          <a:stretch>
            <a:fillRect/>
          </a:stretch>
        </p:blipFill>
        <p:spPr>
          <a:xfrm>
            <a:off x="5190490" y="1857375"/>
            <a:ext cx="4638040" cy="139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47" name="文本框 246"/>
          <p:cNvSpPr txBox="1"/>
          <p:nvPr/>
        </p:nvSpPr>
        <p:spPr>
          <a:xfrm>
            <a:off x="593090" y="842010"/>
            <a:ext cx="11005185" cy="42462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已知</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当温度超过</a:t>
            </a:r>
            <a:r>
              <a:rPr lang="en-US" b="0">
                <a:latin typeface="微软雅黑" panose="020B0503020204020204" charset="-122"/>
                <a:ea typeface="微软雅黑" panose="020B0503020204020204" charset="-122"/>
                <a:cs typeface="微软雅黑" panose="020B0503020204020204" charset="-122"/>
              </a:rPr>
              <a:t>35 ℃</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开始分解。</a:t>
            </a:r>
            <a:r>
              <a:rPr lang="en-US" b="0">
                <a:latin typeface="微软雅黑" panose="020B0503020204020204" charset="-122"/>
                <a:ea typeface="微软雅黑" panose="020B0503020204020204" charset="-122"/>
                <a:cs typeface="微软雅黑" panose="020B0503020204020204" charset="-122"/>
              </a:rPr>
              <a:t>(ⅱ)</a:t>
            </a:r>
            <a:r>
              <a:rPr lang="zh-CN" b="0">
                <a:latin typeface="微软雅黑" panose="020B0503020204020204" charset="-122"/>
                <a:ea typeface="微软雅黑" panose="020B0503020204020204" charset="-122"/>
                <a:cs typeface="微软雅黑" panose="020B0503020204020204" charset="-122"/>
              </a:rPr>
              <a:t>相关盐在不同温度下的溶解度表</a:t>
            </a:r>
            <a:r>
              <a:rPr lang="en-US" b="0">
                <a:latin typeface="微软雅黑" panose="020B0503020204020204" charset="-122"/>
                <a:ea typeface="微软雅黑" panose="020B0503020204020204" charset="-122"/>
                <a:cs typeface="微软雅黑" panose="020B0503020204020204" charset="-122"/>
              </a:rPr>
              <a:t>(g/100 g 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回答下列问题</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步骤</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中晶体</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的化学式为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晶体</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能够析出的原因是</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步骤</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“300 ℃</a:t>
            </a:r>
            <a:r>
              <a:rPr lang="zh-CN">
                <a:latin typeface="微软雅黑" panose="020B0503020204020204" charset="-122"/>
                <a:ea typeface="微软雅黑" panose="020B0503020204020204" charset="-122"/>
                <a:cs typeface="微软雅黑" panose="020B0503020204020204" charset="-122"/>
                <a:sym typeface="+mn-ea"/>
              </a:rPr>
              <a:t>加热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所选用的仪器是</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填标号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487295" y="1495425"/>
          <a:ext cx="6719570" cy="1239520"/>
        </p:xfrm>
        <a:graphic>
          <a:graphicData uri="http://schemas.openxmlformats.org/drawingml/2006/table">
            <a:tbl>
              <a:tblPr/>
              <a:tblGrid>
                <a:gridCol w="1132205"/>
                <a:gridCol w="684530"/>
                <a:gridCol w="683895"/>
                <a:gridCol w="684530"/>
                <a:gridCol w="683260"/>
                <a:gridCol w="680720"/>
                <a:gridCol w="684530"/>
                <a:gridCol w="1485900"/>
              </a:tblGrid>
              <a:tr h="181610">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温度/℃</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50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60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5905">
                <a:tc>
                  <a:txBody>
                    <a:bodyPr/>
                    <a:p>
                      <a:pPr indent="0" algn="ctr">
                        <a:buNone/>
                      </a:pPr>
                      <a:r>
                        <a:rPr lang="en-US" sz="1800" b="0">
                          <a:latin typeface="微软雅黑" panose="020B0503020204020204" charset="-122"/>
                          <a:ea typeface="微软雅黑" panose="020B0503020204020204" charset="-122"/>
                          <a:cs typeface="NEU-BZ" charset="0"/>
                        </a:rPr>
                        <a:t>NaCl</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35.7</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35.8</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36.0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36.3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36.6</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37.0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37.3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1465">
                <a:tc>
                  <a:txBody>
                    <a:bodyPr/>
                    <a:p>
                      <a:pPr indent="0" algn="ctr">
                        <a:buNone/>
                      </a:pPr>
                      <a:r>
                        <a:rPr lang="en-US" sz="1800" b="0">
                          <a:latin typeface="微软雅黑" panose="020B0503020204020204" charset="-122"/>
                          <a:ea typeface="微软雅黑" panose="020B0503020204020204" charset="-122"/>
                          <a:cs typeface="NEU-BZ" charset="0"/>
                        </a:rPr>
                        <a:t>NH</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HCO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11.9</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15.8</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21.0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27.0</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5270">
                <a:tc>
                  <a:txBody>
                    <a:bodyPr/>
                    <a:p>
                      <a:pPr indent="0" algn="ctr">
                        <a:buNone/>
                      </a:pPr>
                      <a:r>
                        <a:rPr lang="en-US" sz="1800" b="0">
                          <a:latin typeface="微软雅黑" panose="020B0503020204020204" charset="-122"/>
                          <a:ea typeface="微软雅黑" panose="020B0503020204020204" charset="-122"/>
                          <a:cs typeface="NEU-BZ" charset="0"/>
                        </a:rPr>
                        <a:t>NaHCO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6.9</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8.2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9.6</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11.1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12.7</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14.5</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16.4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5270">
                <a:tc>
                  <a:txBody>
                    <a:bodyPr/>
                    <a:p>
                      <a:pPr indent="0" algn="ctr">
                        <a:buNone/>
                      </a:pPr>
                      <a:r>
                        <a:rPr lang="en-US" sz="1800" b="0">
                          <a:latin typeface="微软雅黑" panose="020B0503020204020204" charset="-122"/>
                          <a:ea typeface="微软雅黑" panose="020B0503020204020204" charset="-122"/>
                          <a:cs typeface="NEU-BZ" charset="0"/>
                        </a:rPr>
                        <a:t>NH</a:t>
                      </a:r>
                      <a:r>
                        <a:rPr lang="en-US" sz="1800" b="0" baseline="-25000">
                          <a:latin typeface="微软雅黑" panose="020B0503020204020204" charset="-122"/>
                          <a:ea typeface="微软雅黑" panose="020B0503020204020204" charset="-122"/>
                          <a:cs typeface="NEU-BZ" charset="0"/>
                        </a:rPr>
                        <a:t>4</a:t>
                      </a:r>
                      <a:r>
                        <a:rPr lang="en-US" sz="1800" b="0">
                          <a:latin typeface="微软雅黑" panose="020B0503020204020204" charset="-122"/>
                          <a:ea typeface="微软雅黑" panose="020B0503020204020204" charset="-122"/>
                          <a:cs typeface="NEU-BZ" charset="0"/>
                        </a:rPr>
                        <a:t>Cl</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29.4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33.3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37.2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41.4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45.8</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50.4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55.2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0" name="图片 9"/>
          <p:cNvPicPr>
            <a:picLocks noChangeAspect="1"/>
          </p:cNvPicPr>
          <p:nvPr>
            <p:custDataLst>
              <p:tags r:id="rId2"/>
            </p:custDataLst>
          </p:nvPr>
        </p:nvPicPr>
        <p:blipFill>
          <a:blip r:embed="rId3"/>
          <a:stretch>
            <a:fillRect/>
          </a:stretch>
        </p:blipFill>
        <p:spPr>
          <a:xfrm>
            <a:off x="3575050" y="4816475"/>
            <a:ext cx="4343400" cy="1098550"/>
          </a:xfrm>
          <a:prstGeom prst="rect">
            <a:avLst/>
          </a:prstGeom>
        </p:spPr>
      </p:pic>
      <p:sp>
        <p:nvSpPr>
          <p:cNvPr id="11" name="文本框 10"/>
          <p:cNvSpPr txBox="1"/>
          <p:nvPr/>
        </p:nvSpPr>
        <p:spPr>
          <a:xfrm>
            <a:off x="3661410" y="3340100"/>
            <a:ext cx="123825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NaHCO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3</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2" name="文本框 11"/>
          <p:cNvSpPr txBox="1"/>
          <p:nvPr/>
        </p:nvSpPr>
        <p:spPr>
          <a:xfrm>
            <a:off x="3307080" y="3730625"/>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碳酸氢钠在</a:t>
            </a:r>
            <a:r>
              <a:rPr lang="en-US" b="0">
                <a:solidFill>
                  <a:srgbClr val="FF0000"/>
                </a:solidFill>
                <a:latin typeface="微软雅黑" panose="020B0503020204020204" charset="-122"/>
                <a:ea typeface="微软雅黑" panose="020B0503020204020204" charset="-122"/>
                <a:cs typeface="微软雅黑" panose="020B0503020204020204" charset="-122"/>
              </a:rPr>
              <a:t>30~35 ℃</a:t>
            </a:r>
            <a:r>
              <a:rPr lang="zh-CN" b="0">
                <a:solidFill>
                  <a:srgbClr val="FF0000"/>
                </a:solidFill>
                <a:latin typeface="微软雅黑" panose="020B0503020204020204" charset="-122"/>
                <a:ea typeface="微软雅黑" panose="020B0503020204020204" charset="-122"/>
                <a:cs typeface="微软雅黑" panose="020B0503020204020204" charset="-122"/>
              </a:rPr>
              <a:t>时溶解度较小</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175250" y="4225925"/>
            <a:ext cx="83566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51" name="文本框 250"/>
          <p:cNvSpPr txBox="1"/>
          <p:nvPr/>
        </p:nvSpPr>
        <p:spPr>
          <a:xfrm>
            <a:off x="487680" y="1028065"/>
            <a:ext cx="10964545" cy="175323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指示剂</a:t>
            </a:r>
            <a:r>
              <a:rPr lang="en-US" b="0">
                <a:latin typeface="微软雅黑" panose="020B0503020204020204" charset="-122"/>
                <a:ea typeface="微软雅黑" panose="020B0503020204020204" charset="-122"/>
                <a:cs typeface="微软雅黑" panose="020B0503020204020204" charset="-122"/>
              </a:rPr>
              <a:t>N</a:t>
            </a:r>
            <a:r>
              <a:rPr lang="zh-CN" b="0">
                <a:latin typeface="微软雅黑" panose="020B0503020204020204" charset="-122"/>
                <a:ea typeface="微软雅黑" panose="020B0503020204020204" charset="-122"/>
                <a:cs typeface="微软雅黑" panose="020B0503020204020204" charset="-122"/>
              </a:rPr>
              <a:t>为</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描述第二滴定终点前后颜色变化</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(4)</a:t>
            </a:r>
            <a:r>
              <a:rPr lang="zh-CN" b="0">
                <a:latin typeface="微软雅黑" panose="020B0503020204020204" charset="-122"/>
                <a:ea typeface="微软雅黑" panose="020B0503020204020204" charset="-122"/>
                <a:cs typeface="微软雅黑" panose="020B0503020204020204" charset="-122"/>
              </a:rPr>
              <a:t>产品中</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的质量分数为</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保留三位有效数字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(5)</a:t>
            </a:r>
            <a:r>
              <a:rPr lang="zh-CN" b="0">
                <a:latin typeface="微软雅黑" panose="020B0503020204020204" charset="-122"/>
                <a:ea typeface="微软雅黑" panose="020B0503020204020204" charset="-122"/>
                <a:cs typeface="微软雅黑" panose="020B0503020204020204" charset="-122"/>
              </a:rPr>
              <a:t>第一滴定终点时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某同学俯视读数</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其他操作均正确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质量分数的计算结果</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偏大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偏小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无影响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nvSpPr>
        <p:spPr>
          <a:xfrm>
            <a:off x="574040" y="2908300"/>
            <a:ext cx="1234440" cy="368300"/>
          </a:xfrm>
          <a:prstGeom prst="rect">
            <a:avLst/>
          </a:prstGeom>
          <a:solidFill>
            <a:srgbClr val="FFC000"/>
          </a:solidFill>
          <a:ln w="9525">
            <a:noFill/>
          </a:ln>
        </p:spPr>
        <p:txBody>
          <a:bodyPr wrap="square">
            <a:spAutoFit/>
          </a:bodyPr>
          <a:p>
            <a:pPr indent="0"/>
            <a:r>
              <a:rPr b="1">
                <a:cs typeface="方正兰亭中黑_GBK" panose="02000000000000000000" charset="-122"/>
              </a:rPr>
              <a:t>思路分析　</a:t>
            </a:r>
            <a:endParaRPr b="1">
              <a:cs typeface="方正兰亭中黑_GBK" panose="02000000000000000000" charset="-122"/>
            </a:endParaRPr>
          </a:p>
        </p:txBody>
      </p:sp>
      <p:sp>
        <p:nvSpPr>
          <p:cNvPr id="4" name="文本框 3"/>
          <p:cNvSpPr txBox="1"/>
          <p:nvPr/>
        </p:nvSpPr>
        <p:spPr>
          <a:xfrm>
            <a:off x="574040" y="3312795"/>
            <a:ext cx="1087755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中氯化钠溶解后加碳酸氢铵粉末</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a:t>
            </a:r>
            <a:r>
              <a:rPr lang="en-US" b="0">
                <a:latin typeface="微软雅黑" panose="020B0503020204020204" charset="-122"/>
                <a:ea typeface="微软雅黑" panose="020B0503020204020204" charset="-122"/>
                <a:cs typeface="微软雅黑" panose="020B0503020204020204" charset="-122"/>
              </a:rPr>
              <a:t>30~35 ℃</a:t>
            </a:r>
            <a:r>
              <a:rPr lang="zh-CN" b="0">
                <a:latin typeface="微软雅黑" panose="020B0503020204020204" charset="-122"/>
                <a:ea typeface="微软雅黑" panose="020B0503020204020204" charset="-122"/>
                <a:cs typeface="微软雅黑" panose="020B0503020204020204" charset="-122"/>
              </a:rPr>
              <a:t>下水浴并搅拌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由已知信息知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此温度下碳酸氢钠溶解度较小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故碳酸氢钠会结晶析出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静置抽滤后得到碳酸氢钠晶体和主要成分为氯化铵的溶液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洗涤抽干后</a:t>
            </a:r>
            <a:r>
              <a:rPr lang="en-US" b="0">
                <a:latin typeface="微软雅黑" panose="020B0503020204020204" charset="-122"/>
                <a:ea typeface="微软雅黑" panose="020B0503020204020204" charset="-122"/>
                <a:cs typeface="微软雅黑" panose="020B0503020204020204" charset="-122"/>
              </a:rPr>
              <a:t>300 ℃</a:t>
            </a:r>
            <a:r>
              <a:rPr lang="zh-CN" b="0">
                <a:latin typeface="微软雅黑" panose="020B0503020204020204" charset="-122"/>
                <a:ea typeface="微软雅黑" panose="020B0503020204020204" charset="-122"/>
                <a:cs typeface="微软雅黑" panose="020B0503020204020204" charset="-122"/>
              </a:rPr>
              <a:t>加热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碳酸氢钠受热分解生成碳酸钠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Ⅱ</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第一滴定终点时生成碳酸氢钠和氯化钠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第二滴定终点时生成</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、水和氯化钠。</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990090" y="1028065"/>
            <a:ext cx="112268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甲基橙</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6" name="文本框 5"/>
          <p:cNvSpPr txBox="1"/>
          <p:nvPr/>
        </p:nvSpPr>
        <p:spPr>
          <a:xfrm>
            <a:off x="6741160" y="1028065"/>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黄色变为橙色</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7" name="文本框 6"/>
          <p:cNvSpPr txBox="1"/>
          <p:nvPr/>
        </p:nvSpPr>
        <p:spPr>
          <a:xfrm>
            <a:off x="3851910" y="1477010"/>
            <a:ext cx="5080000" cy="368300"/>
          </a:xfrm>
          <a:prstGeom prst="rect">
            <a:avLst/>
          </a:prstGeom>
          <a:noFill/>
          <a:ln w="9525">
            <a:noFill/>
          </a:ln>
        </p:spPr>
        <p:txBody>
          <a:bodyPr>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3.56%</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8" name="文本框 7"/>
          <p:cNvSpPr txBox="1"/>
          <p:nvPr/>
        </p:nvSpPr>
        <p:spPr>
          <a:xfrm>
            <a:off x="9049385" y="1893570"/>
            <a:ext cx="219075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偏大</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4" grpId="0"/>
      <p:bldP spid="1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842010"/>
            <a:ext cx="11049000" cy="5410200"/>
          </a:xfrm>
          <a:prstGeom prst="rect">
            <a:avLst/>
          </a:prstGeom>
          <a:noFill/>
          <a:ln w="9525">
            <a:noFill/>
          </a:ln>
        </p:spPr>
        <p:txBody>
          <a:bodyPr wrap="square">
            <a:no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由思路分析可知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中晶体</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为碳酸氢钠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其化学式为</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因碳酸氢钠在</a:t>
            </a:r>
            <a:r>
              <a:rPr lang="en-US" b="0">
                <a:latin typeface="微软雅黑" panose="020B0503020204020204" charset="-122"/>
                <a:ea typeface="微软雅黑" panose="020B0503020204020204" charset="-122"/>
                <a:cs typeface="微软雅黑" panose="020B0503020204020204" charset="-122"/>
              </a:rPr>
              <a:t>30~35 ℃</a:t>
            </a:r>
            <a:r>
              <a:rPr lang="zh-CN" b="0">
                <a:latin typeface="微软雅黑" panose="020B0503020204020204" charset="-122"/>
                <a:ea typeface="微软雅黑" panose="020B0503020204020204" charset="-122"/>
                <a:cs typeface="微软雅黑" panose="020B0503020204020204" charset="-122"/>
              </a:rPr>
              <a:t>时溶解度较小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故能结晶析出。</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中碳酸氢钠固体在</a:t>
            </a:r>
            <a:r>
              <a:rPr lang="en-US" b="0">
                <a:latin typeface="微软雅黑" panose="020B0503020204020204" charset="-122"/>
                <a:ea typeface="微软雅黑" panose="020B0503020204020204" charset="-122"/>
                <a:cs typeface="微软雅黑" panose="020B0503020204020204" charset="-122"/>
              </a:rPr>
              <a:t>300 ℃</a:t>
            </a:r>
            <a:r>
              <a:rPr lang="zh-CN" b="0">
                <a:latin typeface="微软雅黑" panose="020B0503020204020204" charset="-122"/>
                <a:ea typeface="微软雅黑" panose="020B0503020204020204" charset="-122"/>
                <a:cs typeface="微软雅黑" panose="020B0503020204020204" charset="-122"/>
              </a:rPr>
              <a:t>下受热分解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所用仪器为坩埚。</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第一滴定终点时的溶液为碳酸氢钠和氯化钠的混合溶液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呈弱碱性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第二滴定终点时生成</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和氯化钠</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溶于水使溶液呈弱酸性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故用甲基橙作指示剂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终点颜色变化为黄色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橙色。</a:t>
            </a:r>
            <a:r>
              <a:rPr lang="en-US" b="0">
                <a:latin typeface="微软雅黑" panose="020B0503020204020204" charset="-122"/>
                <a:ea typeface="微软雅黑" panose="020B0503020204020204" charset="-122"/>
                <a:cs typeface="微软雅黑" panose="020B0503020204020204" charset="-122"/>
              </a:rPr>
              <a:t>(4)</a:t>
            </a:r>
            <a:r>
              <a:rPr lang="zh-CN" b="0">
                <a:latin typeface="微软雅黑" panose="020B0503020204020204" charset="-122"/>
                <a:ea typeface="微软雅黑" panose="020B0503020204020204" charset="-122"/>
                <a:cs typeface="微软雅黑" panose="020B0503020204020204" charset="-122"/>
              </a:rPr>
              <a:t>滴定过程中涉及反应的化学方程式为</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+HCl         </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+NaCl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+HCl         NaCl+CO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分析可知产品中碳酸氢钠所消耗盐酸的体积为</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mL,</a:t>
            </a:r>
            <a:r>
              <a:rPr lang="zh-CN">
                <a:latin typeface="微软雅黑" panose="020B0503020204020204" charset="-122"/>
                <a:ea typeface="微软雅黑" panose="020B0503020204020204" charset="-122"/>
                <a:cs typeface="微软雅黑" panose="020B0503020204020204" charset="-122"/>
                <a:sym typeface="+mn-ea"/>
              </a:rPr>
              <a:t>故</a:t>
            </a:r>
            <a:r>
              <a:rPr lang="en-US">
                <a:latin typeface="微软雅黑" panose="020B0503020204020204" charset="-122"/>
                <a:ea typeface="微软雅黑" panose="020B0503020204020204" charset="-122"/>
                <a:cs typeface="微软雅黑" panose="020B0503020204020204" charset="-122"/>
                <a:sym typeface="+mn-ea"/>
              </a:rPr>
              <a:t>25 mL</a:t>
            </a:r>
            <a:r>
              <a:rPr lang="zh-CN">
                <a:latin typeface="微软雅黑" panose="020B0503020204020204" charset="-122"/>
                <a:ea typeface="微软雅黑" panose="020B0503020204020204" charset="-122"/>
                <a:cs typeface="微软雅黑" panose="020B0503020204020204" charset="-122"/>
                <a:sym typeface="+mn-ea"/>
              </a:rPr>
              <a:t>溶液中</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的物质的量为</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)×10</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 L×0.100 0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则产品中</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的质量分数为</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×100%≈3.56%</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(5)</a:t>
            </a:r>
            <a:r>
              <a:rPr lang="zh-CN">
                <a:latin typeface="微软雅黑" panose="020B0503020204020204" charset="-122"/>
                <a:ea typeface="微软雅黑" panose="020B0503020204020204" charset="-122"/>
                <a:cs typeface="微软雅黑" panose="020B0503020204020204" charset="-122"/>
                <a:sym typeface="+mn-ea"/>
              </a:rPr>
              <a:t>第一滴定终点时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俯视读数</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则测得的</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偏小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a:t>
            </a: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分析可知计算所得</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的物质的量偏大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质量分数的计算结果偏大。</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5995670" y="3020060"/>
            <a:ext cx="413385" cy="319405"/>
          </a:xfrm>
          <a:prstGeom prst="rect">
            <a:avLst/>
          </a:prstGeom>
          <a:noFill/>
          <a:ln w="9525">
            <a:noFill/>
          </a:ln>
        </p:spPr>
      </p:pic>
      <p:pic>
        <p:nvPicPr>
          <p:cNvPr id="11" name="图片 10"/>
          <p:cNvPicPr/>
          <p:nvPr/>
        </p:nvPicPr>
        <p:blipFill>
          <a:blip r:embed="rId2"/>
          <a:stretch>
            <a:fillRect/>
          </a:stretch>
        </p:blipFill>
        <p:spPr>
          <a:xfrm>
            <a:off x="7929880" y="3738880"/>
            <a:ext cx="3231515" cy="511175"/>
          </a:xfrm>
          <a:prstGeom prst="rect">
            <a:avLst/>
          </a:prstGeom>
          <a:noFill/>
          <a:ln w="9525">
            <a:noFill/>
          </a:ln>
        </p:spPr>
      </p:pic>
      <p:pic>
        <p:nvPicPr>
          <p:cNvPr id="12" name="图片 11"/>
          <p:cNvPicPr/>
          <p:nvPr>
            <p:custDataLst>
              <p:tags r:id="rId3"/>
            </p:custDataLst>
          </p:nvPr>
        </p:nvPicPr>
        <p:blipFill>
          <a:blip r:embed="rId1"/>
          <a:stretch>
            <a:fillRect/>
          </a:stretch>
        </p:blipFill>
        <p:spPr>
          <a:xfrm>
            <a:off x="9932670" y="3020060"/>
            <a:ext cx="413385" cy="3194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考法3　实验模拟侯氏制碱法制备工艺</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93750" y="1514475"/>
            <a:ext cx="10626090" cy="1753235"/>
          </a:xfrm>
          <a:prstGeom prst="rect">
            <a:avLst/>
          </a:prstGeom>
          <a:noFill/>
          <a:ln w="9525">
            <a:noFill/>
          </a:ln>
        </p:spPr>
        <p:txBody>
          <a:bodyPr wrap="square">
            <a:spAutoFit/>
          </a:bodyPr>
          <a:p>
            <a:pPr indent="0">
              <a:lnSpc>
                <a:spcPct val="150000"/>
              </a:lnSpc>
            </a:pPr>
            <a:r>
              <a:rPr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b="1">
                <a:solidFill>
                  <a:schemeClr val="tx1"/>
                </a:solidFill>
                <a:latin typeface="微软雅黑" panose="020B0503020204020204" charset="-122"/>
                <a:ea typeface="微软雅黑" panose="020B0503020204020204" charset="-122"/>
                <a:cs typeface="微软雅黑" panose="020B0503020204020204" charset="-122"/>
                <a:sym typeface="+mn-ea"/>
              </a:rPr>
              <a:t>制备原料</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solidFill>
                  <a:schemeClr val="tx1"/>
                </a:solidFill>
                <a:latin typeface="微软雅黑" panose="020B0503020204020204" charset="-122"/>
                <a:ea typeface="微软雅黑" panose="020B0503020204020204" charset="-122"/>
                <a:cs typeface="微软雅黑" panose="020B0503020204020204" charset="-122"/>
                <a:sym typeface="+mn-ea"/>
              </a:rPr>
              <a:t>饱和食盐水、氨气、二氧化碳。</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b="1">
                <a:solidFill>
                  <a:schemeClr val="tx1"/>
                </a:solidFill>
                <a:latin typeface="微软雅黑" panose="020B0503020204020204" charset="-122"/>
                <a:ea typeface="微软雅黑" panose="020B0503020204020204" charset="-122"/>
                <a:cs typeface="微软雅黑" panose="020B0503020204020204" charset="-122"/>
                <a:sym typeface="+mn-ea"/>
              </a:rPr>
              <a:t>.</a:t>
            </a:r>
            <a:r>
              <a:rPr b="1">
                <a:solidFill>
                  <a:schemeClr val="tx1"/>
                </a:solidFill>
                <a:latin typeface="微软雅黑" panose="020B0503020204020204" charset="-122"/>
                <a:ea typeface="微软雅黑" panose="020B0503020204020204" charset="-122"/>
                <a:cs typeface="微软雅黑" panose="020B0503020204020204" charset="-122"/>
                <a:sym typeface="+mn-ea"/>
              </a:rPr>
              <a:t>工艺流程</a:t>
            </a:r>
            <a:endParaRPr b="1">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24" name="image412.jpeg"/>
          <p:cNvPicPr>
            <a:picLocks noChangeAspect="1"/>
          </p:cNvPicPr>
          <p:nvPr>
            <p:custDataLst>
              <p:tags r:id="rId1"/>
            </p:custDataLst>
          </p:nvPr>
        </p:nvPicPr>
        <p:blipFill>
          <a:blip r:embed="rId2"/>
          <a:stretch>
            <a:fillRect/>
          </a:stretch>
        </p:blipFill>
        <p:spPr>
          <a:xfrm>
            <a:off x="5919470" y="1004570"/>
            <a:ext cx="608965" cy="347345"/>
          </a:xfrm>
          <a:prstGeom prst="rect">
            <a:avLst/>
          </a:prstGeom>
        </p:spPr>
      </p:pic>
      <p:pic>
        <p:nvPicPr>
          <p:cNvPr id="427" name="image415.jpeg"/>
          <p:cNvPicPr>
            <a:picLocks noChangeAspect="1"/>
          </p:cNvPicPr>
          <p:nvPr>
            <p:custDataLst>
              <p:tags r:id="rId3"/>
            </p:custDataLst>
          </p:nvPr>
        </p:nvPicPr>
        <p:blipFill>
          <a:blip r:embed="rId4"/>
          <a:stretch>
            <a:fillRect/>
          </a:stretch>
        </p:blipFill>
        <p:spPr>
          <a:xfrm>
            <a:off x="2465070" y="2538095"/>
            <a:ext cx="3630930" cy="890905"/>
          </a:xfrm>
          <a:prstGeom prst="rect">
            <a:avLst/>
          </a:prstGeom>
        </p:spPr>
      </p:pic>
      <p:pic>
        <p:nvPicPr>
          <p:cNvPr id="428" name="image416.jpeg"/>
          <p:cNvPicPr>
            <a:picLocks noChangeAspect="1"/>
          </p:cNvPicPr>
          <p:nvPr>
            <p:custDataLst>
              <p:tags r:id="rId5"/>
            </p:custDataLst>
          </p:nvPr>
        </p:nvPicPr>
        <p:blipFill>
          <a:blip r:embed="rId6"/>
          <a:stretch>
            <a:fillRect/>
          </a:stretch>
        </p:blipFill>
        <p:spPr>
          <a:xfrm>
            <a:off x="2390140" y="3611245"/>
            <a:ext cx="4686300"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54" name="文本框 253"/>
          <p:cNvSpPr txBox="1"/>
          <p:nvPr/>
        </p:nvSpPr>
        <p:spPr>
          <a:xfrm>
            <a:off x="824865" y="1506855"/>
            <a:ext cx="10679430" cy="202311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3.</a:t>
            </a:r>
            <a:r>
              <a:rPr lang="zh-CN" b="1">
                <a:solidFill>
                  <a:schemeClr val="tx1"/>
                </a:solidFill>
                <a:latin typeface="微软雅黑" panose="020B0503020204020204" charset="-122"/>
                <a:ea typeface="微软雅黑" panose="020B0503020204020204" charset="-122"/>
                <a:cs typeface="微软雅黑" panose="020B0503020204020204" charset="-122"/>
              </a:rPr>
              <a:t>反应原理</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产生</a:t>
            </a:r>
            <a:r>
              <a:rPr lang="en-US" b="0">
                <a:solidFill>
                  <a:schemeClr val="tx1"/>
                </a:solidFill>
                <a:latin typeface="微软雅黑" panose="020B0503020204020204" charset="-122"/>
                <a:ea typeface="微软雅黑" panose="020B0503020204020204" charset="-122"/>
                <a:cs typeface="微软雅黑" panose="020B0503020204020204" charset="-122"/>
              </a:rPr>
              <a:t>NaHCO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的反应</a:t>
            </a:r>
            <a:r>
              <a:rPr lang="en-US" b="0">
                <a:solidFill>
                  <a:schemeClr val="tx1"/>
                </a:solidFill>
                <a:latin typeface="微软雅黑" panose="020B0503020204020204" charset="-122"/>
                <a:ea typeface="微软雅黑" panose="020B0503020204020204" charset="-122"/>
                <a:cs typeface="微软雅黑" panose="020B0503020204020204" charset="-122"/>
              </a:rPr>
              <a:t>:NH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+NaCl+CO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Cl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产生</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的反应</a:t>
            </a:r>
            <a:r>
              <a:rPr lang="en-US">
                <a:latin typeface="微软雅黑" panose="020B0503020204020204" charset="-122"/>
                <a:ea typeface="微软雅黑" panose="020B0503020204020204" charset="-122"/>
                <a:cs typeface="微软雅黑" panose="020B0503020204020204" charset="-122"/>
                <a:sym typeface="+mn-ea"/>
              </a:rPr>
              <a:t>:2NaHCO</a:t>
            </a:r>
            <a:r>
              <a:rPr lang="en-US" baseline="-25000">
                <a:latin typeface="微软雅黑" panose="020B0503020204020204" charset="-122"/>
                <a:ea typeface="微软雅黑" panose="020B0503020204020204" charset="-122"/>
                <a:cs typeface="微软雅黑" panose="020B0503020204020204" charset="-122"/>
                <a:sym typeface="+mn-ea"/>
              </a:rPr>
              <a:t>3            </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750560" y="2066290"/>
            <a:ext cx="400050" cy="311150"/>
          </a:xfrm>
          <a:prstGeom prst="rect">
            <a:avLst/>
          </a:prstGeom>
          <a:noFill/>
          <a:ln w="9525">
            <a:noFill/>
          </a:ln>
        </p:spPr>
      </p:pic>
      <p:pic>
        <p:nvPicPr>
          <p:cNvPr id="5" name="图片 4"/>
          <p:cNvPicPr/>
          <p:nvPr/>
        </p:nvPicPr>
        <p:blipFill>
          <a:blip r:embed="rId2"/>
          <a:stretch>
            <a:fillRect/>
          </a:stretch>
        </p:blipFill>
        <p:spPr>
          <a:xfrm>
            <a:off x="4342765" y="2403475"/>
            <a:ext cx="400050" cy="354965"/>
          </a:xfrm>
          <a:prstGeom prst="rect">
            <a:avLst/>
          </a:prstGeom>
          <a:noFill/>
          <a:ln w="9525">
            <a:noFill/>
          </a:ln>
        </p:spPr>
      </p:pic>
      <p:sp>
        <p:nvSpPr>
          <p:cNvPr id="257" name="文本框 256"/>
          <p:cNvSpPr txBox="1"/>
          <p:nvPr/>
        </p:nvSpPr>
        <p:spPr>
          <a:xfrm>
            <a:off x="824865" y="2681605"/>
            <a:ext cx="10679430" cy="133794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4.</a:t>
            </a:r>
            <a:r>
              <a:rPr lang="zh-CN" b="1">
                <a:solidFill>
                  <a:schemeClr val="tx1"/>
                </a:solidFill>
                <a:latin typeface="微软雅黑" panose="020B0503020204020204" charset="-122"/>
                <a:ea typeface="微软雅黑" panose="020B0503020204020204" charset="-122"/>
                <a:cs typeface="微软雅黑" panose="020B0503020204020204" charset="-122"/>
              </a:rPr>
              <a:t>绿色思想</a:t>
            </a:r>
            <a:r>
              <a:rPr lang="zh-CN" b="0">
                <a:solidFill>
                  <a:schemeClr val="tx1"/>
                </a:solidFill>
                <a:latin typeface="微软雅黑" panose="020B0503020204020204" charset="-122"/>
                <a:ea typeface="微软雅黑" panose="020B0503020204020204" charset="-122"/>
                <a:cs typeface="微软雅黑" panose="020B0503020204020204" charset="-122"/>
              </a:rPr>
              <a:t>循环使用的物质为</a:t>
            </a:r>
            <a:r>
              <a:rPr lang="en-US" b="0" u="wavy">
                <a:solidFill>
                  <a:schemeClr val="tx1"/>
                </a:solidFill>
                <a:latin typeface="微软雅黑" panose="020B0503020204020204" charset="-122"/>
                <a:ea typeface="微软雅黑" panose="020B0503020204020204" charset="-122"/>
                <a:cs typeface="微软雅黑" panose="020B0503020204020204" charset="-122"/>
              </a:rPr>
              <a:t>CO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饱和食盐水</a:t>
            </a:r>
            <a:r>
              <a:rPr lang="zh-CN"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sp>
        <p:nvSpPr>
          <p:cNvPr id="6" name="椭圆 5"/>
          <p:cNvSpPr/>
          <p:nvPr>
            <p:custDataLst>
              <p:tags r:id="rId1"/>
            </p:custDataLst>
          </p:nvPr>
        </p:nvSpPr>
        <p:spPr>
          <a:xfrm>
            <a:off x="2839720" y="1316990"/>
            <a:ext cx="720090" cy="72009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15" name="文本框 14"/>
          <p:cNvSpPr txBox="1"/>
          <p:nvPr>
            <p:custDataLst>
              <p:tags r:id="rId2"/>
            </p:custDataLst>
          </p:nvPr>
        </p:nvSpPr>
        <p:spPr>
          <a:xfrm>
            <a:off x="3843020" y="1400810"/>
            <a:ext cx="5594350" cy="55245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考点7</a:t>
            </a:r>
            <a:r>
              <a:rPr 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钠及其化合物　碱金属元素</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custDataLst>
              <p:tags r:id="rId3"/>
            </p:custDataLst>
          </p:nvPr>
        </p:nvSpPr>
        <p:spPr>
          <a:xfrm>
            <a:off x="2886710" y="1393825"/>
            <a:ext cx="626110" cy="56642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22" name="椭圆 21"/>
          <p:cNvSpPr/>
          <p:nvPr>
            <p:custDataLst>
              <p:tags r:id="rId4"/>
            </p:custDataLst>
          </p:nvPr>
        </p:nvSpPr>
        <p:spPr>
          <a:xfrm>
            <a:off x="2839720" y="2559685"/>
            <a:ext cx="720090" cy="72009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25" name="文本框 24"/>
          <p:cNvSpPr txBox="1"/>
          <p:nvPr>
            <p:custDataLst>
              <p:tags r:id="rId5"/>
            </p:custDataLst>
          </p:nvPr>
        </p:nvSpPr>
        <p:spPr>
          <a:xfrm>
            <a:off x="3843020" y="2643505"/>
            <a:ext cx="5594350" cy="55245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考点8</a:t>
            </a:r>
            <a:r>
              <a:rPr 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铁及其化合物</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7" name="文本框 36"/>
          <p:cNvSpPr txBox="1"/>
          <p:nvPr>
            <p:custDataLst>
              <p:tags r:id="rId6"/>
            </p:custDataLst>
          </p:nvPr>
        </p:nvSpPr>
        <p:spPr>
          <a:xfrm>
            <a:off x="2886710" y="2636520"/>
            <a:ext cx="626110" cy="56642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38" name="椭圆 37"/>
          <p:cNvSpPr/>
          <p:nvPr>
            <p:custDataLst>
              <p:tags r:id="rId7"/>
            </p:custDataLst>
          </p:nvPr>
        </p:nvSpPr>
        <p:spPr>
          <a:xfrm>
            <a:off x="2839720" y="3802380"/>
            <a:ext cx="720090" cy="72009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39" name="文本框 38"/>
          <p:cNvSpPr txBox="1"/>
          <p:nvPr>
            <p:custDataLst>
              <p:tags r:id="rId8"/>
            </p:custDataLst>
          </p:nvPr>
        </p:nvSpPr>
        <p:spPr>
          <a:xfrm>
            <a:off x="3843020" y="3886200"/>
            <a:ext cx="5594350" cy="55245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考点9</a:t>
            </a:r>
            <a:r>
              <a:rPr 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金属材料和金属矿物的开发利用</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40" name="文本框 39"/>
          <p:cNvSpPr txBox="1"/>
          <p:nvPr>
            <p:custDataLst>
              <p:tags r:id="rId9"/>
            </p:custDataLst>
          </p:nvPr>
        </p:nvSpPr>
        <p:spPr>
          <a:xfrm>
            <a:off x="2886710" y="3879215"/>
            <a:ext cx="626110" cy="56642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3</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257" name="文本框 256"/>
          <p:cNvSpPr txBox="1"/>
          <p:nvPr/>
        </p:nvSpPr>
        <p:spPr>
          <a:xfrm>
            <a:off x="487680" y="1164590"/>
            <a:ext cx="11182350" cy="3830955"/>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河北</a:t>
            </a:r>
            <a:r>
              <a:rPr lang="en-US" b="0">
                <a:latin typeface="仿宋" panose="02010609060101010101" charset="-122"/>
                <a:ea typeface="仿宋" panose="02010609060101010101" charset="-122"/>
                <a:cs typeface="仿宋" panose="02010609060101010101" charset="-122"/>
              </a:rPr>
              <a:t>2021</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14</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化工专家侯德榜发明的侯氏制碱法为我国纯碱工业和国民经济发展做出了重要贡献。某化学兴趣小组在实验室中模拟并改进侯氏制碱法制备</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进一步处理得到产品</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Cl,</a:t>
            </a:r>
            <a:r>
              <a:rPr lang="zh-CN" b="0">
                <a:latin typeface="微软雅黑" panose="020B0503020204020204" charset="-122"/>
                <a:ea typeface="微软雅黑" panose="020B0503020204020204" charset="-122"/>
                <a:cs typeface="微软雅黑" panose="020B0503020204020204" charset="-122"/>
              </a:rPr>
              <a:t>实验流程如图</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回答下列问题</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从</a:t>
            </a:r>
            <a:r>
              <a:rPr lang="en-US">
                <a:latin typeface="微软雅黑" panose="020B0503020204020204" charset="-122"/>
                <a:ea typeface="微软雅黑" panose="020B0503020204020204" charset="-122"/>
                <a:cs typeface="微软雅黑" panose="020B0503020204020204" charset="-122"/>
                <a:sym typeface="+mn-ea"/>
              </a:rPr>
              <a:t>A~E</a:t>
            </a:r>
            <a:r>
              <a:rPr lang="zh-CN">
                <a:latin typeface="微软雅黑" panose="020B0503020204020204" charset="-122"/>
                <a:ea typeface="微软雅黑" panose="020B0503020204020204" charset="-122"/>
                <a:cs typeface="微软雅黑" panose="020B0503020204020204" charset="-122"/>
                <a:sym typeface="+mn-ea"/>
              </a:rPr>
              <a:t>中选择合适的仪器制备</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正确的连接顺序是</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按气流方向</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用小写字母表示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。为使</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中分液漏斗内的稀盐酸顺利滴下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可将分液漏斗上部的玻璃塞打开或</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34" name="image422.jpeg"/>
          <p:cNvPicPr>
            <a:picLocks noChangeAspect="1"/>
          </p:cNvPicPr>
          <p:nvPr>
            <p:custDataLst>
              <p:tags r:id="rId1"/>
            </p:custDataLst>
          </p:nvPr>
        </p:nvPicPr>
        <p:blipFill>
          <a:blip r:embed="rId2"/>
          <a:stretch>
            <a:fillRect/>
          </a:stretch>
        </p:blipFill>
        <p:spPr>
          <a:xfrm>
            <a:off x="3624580" y="2108835"/>
            <a:ext cx="4476115" cy="1492250"/>
          </a:xfrm>
          <a:prstGeom prst="rect">
            <a:avLst/>
          </a:prstGeom>
        </p:spPr>
      </p:pic>
      <p:grpSp>
        <p:nvGrpSpPr>
          <p:cNvPr id="5" name="组合 4"/>
          <p:cNvGrpSpPr/>
          <p:nvPr/>
        </p:nvGrpSpPr>
        <p:grpSpPr>
          <a:xfrm>
            <a:off x="2615565" y="4648200"/>
            <a:ext cx="9054465" cy="1597660"/>
            <a:chOff x="4119" y="7320"/>
            <a:chExt cx="14259" cy="2516"/>
          </a:xfrm>
        </p:grpSpPr>
        <p:pic>
          <p:nvPicPr>
            <p:cNvPr id="436" name="image424.jpeg"/>
            <p:cNvPicPr>
              <a:picLocks noChangeAspect="1"/>
            </p:cNvPicPr>
            <p:nvPr>
              <p:custDataLst>
                <p:tags r:id="rId3"/>
              </p:custDataLst>
            </p:nvPr>
          </p:nvPicPr>
          <p:blipFill>
            <a:blip r:embed="rId4"/>
            <a:stretch>
              <a:fillRect/>
            </a:stretch>
          </p:blipFill>
          <p:spPr>
            <a:xfrm>
              <a:off x="10714" y="7320"/>
              <a:ext cx="7664" cy="2517"/>
            </a:xfrm>
            <a:prstGeom prst="rect">
              <a:avLst/>
            </a:prstGeom>
          </p:spPr>
        </p:pic>
        <p:pic>
          <p:nvPicPr>
            <p:cNvPr id="435" name="image423.jpeg"/>
            <p:cNvPicPr>
              <a:picLocks noChangeAspect="1"/>
            </p:cNvPicPr>
            <p:nvPr>
              <p:custDataLst>
                <p:tags r:id="rId5"/>
              </p:custDataLst>
            </p:nvPr>
          </p:nvPicPr>
          <p:blipFill>
            <a:blip r:embed="rId6"/>
            <a:stretch>
              <a:fillRect/>
            </a:stretch>
          </p:blipFill>
          <p:spPr>
            <a:xfrm>
              <a:off x="4119" y="7320"/>
              <a:ext cx="6595" cy="2517"/>
            </a:xfrm>
            <a:prstGeom prst="rect">
              <a:avLst/>
            </a:prstGeom>
          </p:spPr>
        </p:pic>
      </p:grpSp>
      <p:sp>
        <p:nvSpPr>
          <p:cNvPr id="6" name="文本框 5"/>
          <p:cNvSpPr txBox="1"/>
          <p:nvPr/>
        </p:nvSpPr>
        <p:spPr>
          <a:xfrm>
            <a:off x="6639560" y="3689350"/>
            <a:ext cx="146113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aefbcghd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7" name="文本框 6"/>
          <p:cNvSpPr txBox="1"/>
          <p:nvPr/>
        </p:nvSpPr>
        <p:spPr>
          <a:xfrm>
            <a:off x="7281545" y="4133850"/>
            <a:ext cx="5080000" cy="64516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旋转玻璃塞使其上的凹槽与漏斗壁上</a:t>
            </a:r>
            <a:endParaRPr lang="zh-CN" b="0">
              <a:solidFill>
                <a:srgbClr val="FF0000"/>
              </a:solidFill>
              <a:latin typeface="微软雅黑" panose="020B0503020204020204" charset="-122"/>
              <a:ea typeface="微软雅黑" panose="020B0503020204020204" charset="-122"/>
              <a:cs typeface="方正书宋_GBK" panose="03000509000000000000" charset="-122"/>
            </a:endParaRPr>
          </a:p>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的小孔相对</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1041400"/>
            <a:ext cx="11068685"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(2)B</a:t>
            </a:r>
            <a:r>
              <a:rPr lang="zh-CN" b="0">
                <a:latin typeface="微软雅黑" panose="020B0503020204020204" charset="-122"/>
                <a:ea typeface="微软雅黑" panose="020B0503020204020204" charset="-122"/>
                <a:cs typeface="微软雅黑" panose="020B0503020204020204" charset="-122"/>
              </a:rPr>
              <a:t>中使用雾化装置的优点是</a:t>
            </a:r>
            <a:r>
              <a:rPr lang="en-US" alt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的总反应的化学方程式为</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56000" y="1041400"/>
            <a:ext cx="695198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增大饱和氨盐水与</a:t>
            </a:r>
            <a:r>
              <a:rPr lang="en-US" b="0">
                <a:solidFill>
                  <a:srgbClr val="FF0000"/>
                </a:solidFill>
                <a:latin typeface="微软雅黑" panose="020B0503020204020204" charset="-122"/>
                <a:ea typeface="微软雅黑" panose="020B0503020204020204" charset="-122"/>
                <a:cs typeface="微软雅黑" panose="020B0503020204020204" charset="-122"/>
              </a:rPr>
              <a:t>CO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的接触面积</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加快反应速率</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使反应更充分</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4740910" y="1508125"/>
            <a:ext cx="6487160" cy="645160"/>
            <a:chOff x="7466" y="2375"/>
            <a:chExt cx="10216" cy="1016"/>
          </a:xfrm>
        </p:grpSpPr>
        <p:sp>
          <p:nvSpPr>
            <p:cNvPr id="6" name="文本框 5"/>
            <p:cNvSpPr txBox="1"/>
            <p:nvPr/>
          </p:nvSpPr>
          <p:spPr>
            <a:xfrm>
              <a:off x="7466" y="2375"/>
              <a:ext cx="10216" cy="1016"/>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NH</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3</a:t>
              </a:r>
              <a:r>
                <a:rPr lang="en-US" b="0">
                  <a:solidFill>
                    <a:srgbClr val="FF0000"/>
                  </a:solidFill>
                  <a:latin typeface="微软雅黑" panose="020B0503020204020204" charset="-122"/>
                  <a:ea typeface="微软雅黑" panose="020B0503020204020204" charset="-122"/>
                  <a:cs typeface="Times New Roman" panose="02020603050405020304" charset="0"/>
                </a:rPr>
                <a:t>+NaCl+CO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2</a:t>
              </a:r>
              <a:r>
                <a:rPr lang="en-US" b="0">
                  <a:solidFill>
                    <a:srgbClr val="FF0000"/>
                  </a:solidFill>
                  <a:latin typeface="微软雅黑" panose="020B0503020204020204" charset="-122"/>
                  <a:ea typeface="微软雅黑" panose="020B0503020204020204" charset="-122"/>
                  <a:cs typeface="Times New Roman" panose="02020603050405020304" charset="0"/>
                </a:rPr>
                <a:t>+H</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2</a:t>
              </a:r>
              <a:r>
                <a:rPr lang="en-US" b="0">
                  <a:solidFill>
                    <a:srgbClr val="FF0000"/>
                  </a:solidFill>
                  <a:latin typeface="微软雅黑" panose="020B0503020204020204" charset="-122"/>
                  <a:ea typeface="微软雅黑" panose="020B0503020204020204" charset="-122"/>
                  <a:cs typeface="Times New Roman" panose="02020603050405020304" charset="0"/>
                </a:rPr>
                <a:t>O         </a:t>
              </a:r>
              <a:r>
                <a:rPr lang="en-US">
                  <a:solidFill>
                    <a:srgbClr val="FF0000"/>
                  </a:solidFill>
                  <a:latin typeface="微软雅黑" panose="020B0503020204020204" charset="-122"/>
                  <a:ea typeface="微软雅黑" panose="020B0503020204020204" charset="-122"/>
                  <a:cs typeface="Times New Roman" panose="02020603050405020304" charset="0"/>
                  <a:sym typeface="+mn-ea"/>
                </a:rPr>
                <a:t> NaHCO</a:t>
              </a:r>
              <a:r>
                <a:rPr lang="en-US" baseline="-25000">
                  <a:solidFill>
                    <a:srgbClr val="FF0000"/>
                  </a:solidFill>
                  <a:latin typeface="微软雅黑" panose="020B0503020204020204" charset="-122"/>
                  <a:ea typeface="微软雅黑" panose="020B0503020204020204" charset="-122"/>
                  <a:cs typeface="Times New Roman" panose="02020603050405020304" charset="0"/>
                  <a:sym typeface="+mn-ea"/>
                </a:rPr>
                <a:t>3</a:t>
              </a:r>
              <a:r>
                <a:rPr lang="en-US">
                  <a:solidFill>
                    <a:srgbClr val="FF0000"/>
                  </a:solidFill>
                  <a:latin typeface="微软雅黑" panose="020B0503020204020204" charset="-122"/>
                  <a:ea typeface="微软雅黑" panose="020B0503020204020204" charset="-122"/>
                  <a:sym typeface="+mn-ea"/>
                </a:rPr>
                <a:t>↓+NH</a:t>
              </a:r>
              <a:r>
                <a:rPr lang="en-US" baseline="-25000">
                  <a:solidFill>
                    <a:srgbClr val="FF0000"/>
                  </a:solidFill>
                  <a:latin typeface="微软雅黑" panose="020B0503020204020204" charset="-122"/>
                  <a:ea typeface="微软雅黑" panose="020B0503020204020204" charset="-122"/>
                  <a:cs typeface="Times New Roman" panose="02020603050405020304" charset="0"/>
                  <a:sym typeface="+mn-ea"/>
                </a:rPr>
                <a:t>4</a:t>
              </a:r>
              <a:r>
                <a:rPr lang="en-US">
                  <a:solidFill>
                    <a:srgbClr val="FF0000"/>
                  </a:solidFill>
                  <a:latin typeface="微软雅黑" panose="020B0503020204020204" charset="-122"/>
                  <a:ea typeface="微软雅黑" panose="020B0503020204020204" charset="-122"/>
                  <a:cs typeface="Times New Roman" panose="02020603050405020304" charset="0"/>
                  <a:sym typeface="+mn-ea"/>
                </a:rPr>
                <a:t>Cl</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a:p>
              <a:pPr indent="0"/>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1"/>
            <a:stretch>
              <a:fillRect/>
            </a:stretch>
          </p:blipFill>
          <p:spPr>
            <a:xfrm>
              <a:off x="11483" y="2376"/>
              <a:ext cx="718" cy="466"/>
            </a:xfrm>
            <a:prstGeom prst="rect">
              <a:avLst/>
            </a:prstGeom>
            <a:noFill/>
            <a:ln w="9525">
              <a:noFill/>
            </a:ln>
          </p:spPr>
        </p:pic>
      </p:grpSp>
      <p:sp>
        <p:nvSpPr>
          <p:cNvPr id="9" name="文本框 8"/>
          <p:cNvSpPr txBox="1"/>
          <p:nvPr/>
        </p:nvSpPr>
        <p:spPr>
          <a:xfrm>
            <a:off x="571500" y="2071370"/>
            <a:ext cx="10985500" cy="3163570"/>
          </a:xfrm>
          <a:prstGeom prst="rect">
            <a:avLst/>
          </a:prstGeom>
          <a:noFill/>
          <a:ln w="9525">
            <a:noFill/>
          </a:ln>
        </p:spPr>
        <p:txBody>
          <a:bodyPr wrap="square">
            <a:no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制备</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应先制备</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然后除去</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中的杂质</a:t>
            </a:r>
            <a:r>
              <a:rPr lang="en-US" b="0">
                <a:latin typeface="微软雅黑" panose="020B0503020204020204" charset="-122"/>
                <a:ea typeface="微软雅黑" panose="020B0503020204020204" charset="-122"/>
                <a:cs typeface="微软雅黑" panose="020B0503020204020204" charset="-122"/>
              </a:rPr>
              <a:t>(HCl),CO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再与饱和氨盐水反应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最后进行尾气循环利用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则仪器连接顺序为</a:t>
            </a:r>
            <a:r>
              <a:rPr lang="en-US" b="0">
                <a:latin typeface="微软雅黑" panose="020B0503020204020204" charset="-122"/>
                <a:ea typeface="微软雅黑" panose="020B0503020204020204" charset="-122"/>
                <a:cs typeface="微软雅黑" panose="020B0503020204020204" charset="-122"/>
              </a:rPr>
              <a:t>aefbcghd;</a:t>
            </a:r>
            <a:r>
              <a:rPr lang="zh-CN" b="0">
                <a:latin typeface="微软雅黑" panose="020B0503020204020204" charset="-122"/>
                <a:ea typeface="微软雅黑" panose="020B0503020204020204" charset="-122"/>
                <a:cs typeface="微软雅黑" panose="020B0503020204020204" charset="-122"/>
              </a:rPr>
              <a:t>为顺利放出分液漏斗中的液体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方法包括打开玻璃塞或旋转玻璃塞使其上的凹槽与漏斗壁上的小孔相对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使漏斗内压强与大气压相等。</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雾化装置可将饱和氨盐水雾化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使饱和氨盐水与</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充分接触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加快反应速率</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从而使反应更充分。</a:t>
            </a:r>
            <a:r>
              <a:rPr lang="en-US" b="0">
                <a:latin typeface="微软雅黑" panose="020B0503020204020204" charset="-122"/>
                <a:ea typeface="微软雅黑" panose="020B0503020204020204" charset="-122"/>
                <a:cs typeface="微软雅黑" panose="020B0503020204020204" charset="-122"/>
              </a:rPr>
              <a:t>(3)NaHCO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的溶解度比较小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反应中会析出沉淀</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可得反应的化学方程式为</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NH</a:t>
            </a:r>
            <a:r>
              <a:rPr lang="en-US" baseline="-25000">
                <a:solidFill>
                  <a:schemeClr val="tx1"/>
                </a:solidFill>
                <a:latin typeface="微软雅黑" panose="020B0503020204020204" charset="-122"/>
                <a:ea typeface="微软雅黑" panose="020B0503020204020204" charset="-122"/>
                <a:cs typeface="Times New Roman" panose="02020603050405020304" charset="0"/>
                <a:sym typeface="+mn-ea"/>
              </a:rPr>
              <a:t>3</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+NaCl+CO</a:t>
            </a:r>
            <a:r>
              <a:rPr lang="en-US" baseline="-25000">
                <a:solidFill>
                  <a:schemeClr val="tx1"/>
                </a:solidFill>
                <a:latin typeface="微软雅黑" panose="020B0503020204020204" charset="-122"/>
                <a:ea typeface="微软雅黑" panose="020B0503020204020204" charset="-122"/>
                <a:cs typeface="Times New Roman" panose="02020603050405020304" charset="0"/>
                <a:sym typeface="+mn-ea"/>
              </a:rPr>
              <a:t>2</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+H</a:t>
            </a:r>
            <a:r>
              <a:rPr lang="en-US" baseline="-25000">
                <a:solidFill>
                  <a:schemeClr val="tx1"/>
                </a:solidFill>
                <a:latin typeface="微软雅黑" panose="020B0503020204020204" charset="-122"/>
                <a:ea typeface="微软雅黑" panose="020B0503020204020204" charset="-122"/>
                <a:cs typeface="Times New Roman" panose="02020603050405020304" charset="0"/>
                <a:sym typeface="+mn-ea"/>
              </a:rPr>
              <a:t>2</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O         </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 NaHCO</a:t>
            </a:r>
            <a:r>
              <a:rPr lang="en-US" baseline="-25000">
                <a:solidFill>
                  <a:schemeClr val="tx1"/>
                </a:solidFill>
                <a:latin typeface="微软雅黑" panose="020B0503020204020204" charset="-122"/>
                <a:ea typeface="微软雅黑" panose="020B0503020204020204" charset="-122"/>
                <a:cs typeface="Times New Roman" panose="02020603050405020304" charset="0"/>
                <a:sym typeface="+mn-ea"/>
              </a:rPr>
              <a:t>3</a:t>
            </a:r>
            <a:r>
              <a:rPr lang="en-US">
                <a:solidFill>
                  <a:schemeClr val="tx1"/>
                </a:solidFill>
                <a:latin typeface="微软雅黑" panose="020B0503020204020204" charset="-122"/>
                <a:ea typeface="微软雅黑" panose="020B0503020204020204" charset="-122"/>
                <a:sym typeface="+mn-ea"/>
              </a:rPr>
              <a:t>↓+NH</a:t>
            </a:r>
            <a:r>
              <a:rPr lang="en-US" baseline="-25000">
                <a:solidFill>
                  <a:schemeClr val="tx1"/>
                </a:solidFill>
                <a:latin typeface="微软雅黑" panose="020B0503020204020204" charset="-122"/>
                <a:ea typeface="微软雅黑" panose="020B0503020204020204" charset="-122"/>
                <a:cs typeface="Times New Roman" panose="02020603050405020304" charset="0"/>
                <a:sym typeface="+mn-ea"/>
              </a:rPr>
              <a:t>4</a:t>
            </a:r>
            <a:r>
              <a:rPr lang="en-US">
                <a:solidFill>
                  <a:schemeClr val="tx1"/>
                </a:solidFill>
                <a:latin typeface="微软雅黑" panose="020B0503020204020204" charset="-122"/>
                <a:ea typeface="微软雅黑" panose="020B0503020204020204" charset="-122"/>
                <a:cs typeface="Times New Roman" panose="02020603050405020304" charset="0"/>
                <a:sym typeface="+mn-ea"/>
              </a:rPr>
              <a:t>Cl</a:t>
            </a:r>
            <a:endParaRPr lang="en-US" altLang="en-US" b="0">
              <a:solidFill>
                <a:schemeClr val="tx1"/>
              </a:solidFill>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1"/>
          <a:stretch>
            <a:fillRect/>
          </a:stretch>
        </p:blipFill>
        <p:spPr>
          <a:xfrm>
            <a:off x="10393045" y="3826510"/>
            <a:ext cx="455930" cy="342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考法4　碱金属及其化合物的一般性与特殊性</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258" name="文本框 257"/>
          <p:cNvSpPr txBox="1"/>
          <p:nvPr/>
        </p:nvSpPr>
        <p:spPr>
          <a:xfrm>
            <a:off x="592455" y="1514475"/>
            <a:ext cx="10984865" cy="383095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碱金属单质的密度一般随核电荷数的增大而增大</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但钾的密度比钠的小</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碱金属单质一般都保存在煤油中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但由于锂的密度小于煤油的密度而将锂保存在</a:t>
            </a:r>
            <a:r>
              <a:rPr lang="zh-CN" b="0" u="wavy">
                <a:latin typeface="微软雅黑" panose="020B0503020204020204" charset="-122"/>
                <a:ea typeface="微软雅黑" panose="020B0503020204020204" charset="-122"/>
                <a:cs typeface="微软雅黑" panose="020B0503020204020204" charset="-122"/>
              </a:rPr>
              <a:t>石蜡</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碱金属单质跟氢气反应生成的碱金属氢化物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NaH)</a:t>
            </a:r>
            <a:r>
              <a:rPr lang="zh-CN" b="0">
                <a:latin typeface="微软雅黑" panose="020B0503020204020204" charset="-122"/>
                <a:ea typeface="微软雅黑" panose="020B0503020204020204" charset="-122"/>
                <a:cs typeface="微软雅黑" panose="020B0503020204020204" charset="-122"/>
              </a:rPr>
              <a:t>都是离子化合物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其中氢以</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形式存在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显</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碱金属氢化物是强还原剂。</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一般情况下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碱金属所形成的盐均溶于水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并且在一定温度下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酸式盐比正盐的溶解度</a:t>
            </a:r>
            <a:r>
              <a:rPr lang="zh-CN" b="0" u="wavy">
                <a:latin typeface="微软雅黑" panose="020B0503020204020204" charset="-122"/>
                <a:ea typeface="微软雅黑" panose="020B0503020204020204" charset="-122"/>
                <a:cs typeface="微软雅黑" panose="020B0503020204020204" charset="-122"/>
              </a:rPr>
              <a:t>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的溶解度比</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中的阴离子通过氢键形成双聚或多聚链状离子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在水中形成了分子内氢键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抱团</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导致溶解度减小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5)</a:t>
            </a:r>
            <a:r>
              <a:rPr lang="zh-CN" b="0">
                <a:latin typeface="微软雅黑" panose="020B0503020204020204" charset="-122"/>
                <a:ea typeface="微软雅黑" panose="020B0503020204020204" charset="-122"/>
                <a:cs typeface="微软雅黑" panose="020B0503020204020204" charset="-122"/>
              </a:rPr>
              <a:t>试剂瓶中的试剂取出后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一般不能放回原瓶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但金属</a:t>
            </a:r>
            <a:r>
              <a:rPr lang="en-US" b="0">
                <a:latin typeface="微软雅黑" panose="020B0503020204020204" charset="-122"/>
                <a:ea typeface="微软雅黑" panose="020B0503020204020204" charset="-122"/>
                <a:cs typeface="微软雅黑" panose="020B0503020204020204" charset="-122"/>
              </a:rPr>
              <a:t>Na</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K</a:t>
            </a:r>
            <a:r>
              <a:rPr lang="zh-CN" b="0">
                <a:latin typeface="微软雅黑" panose="020B0503020204020204" charset="-122"/>
                <a:ea typeface="微软雅黑" panose="020B0503020204020204" charset="-122"/>
                <a:cs typeface="微软雅黑" panose="020B0503020204020204" charset="-122"/>
              </a:rPr>
              <a:t>等需立即放回原瓶。</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6)</a:t>
            </a:r>
            <a:r>
              <a:rPr lang="zh-CN" b="0">
                <a:latin typeface="微软雅黑" panose="020B0503020204020204" charset="-122"/>
                <a:ea typeface="微软雅黑" panose="020B0503020204020204" charset="-122"/>
                <a:cs typeface="微软雅黑" panose="020B0503020204020204" charset="-122"/>
              </a:rPr>
              <a:t>锂与</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反应只生成</a:t>
            </a:r>
            <a:r>
              <a:rPr lang="en-US" b="0" u="wavy">
                <a:latin typeface="微软雅黑" panose="020B0503020204020204" charset="-122"/>
                <a:ea typeface="微软雅黑" panose="020B0503020204020204" charset="-122"/>
                <a:cs typeface="微软雅黑" panose="020B0503020204020204" charset="-122"/>
              </a:rPr>
              <a:t>Li</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O</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而不生成</a:t>
            </a:r>
            <a:r>
              <a:rPr lang="en-US" b="0">
                <a:latin typeface="微软雅黑" panose="020B0503020204020204" charset="-122"/>
                <a:ea typeface="微软雅黑" panose="020B0503020204020204" charset="-122"/>
                <a:cs typeface="微软雅黑" panose="020B0503020204020204" charset="-122"/>
              </a:rPr>
              <a:t>Li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1522730" cy="460375"/>
          </a:xfrm>
          <a:prstGeom prst="rect">
            <a:avLst/>
          </a:prstGeom>
          <a:solidFill>
            <a:srgbClr val="FFC000"/>
          </a:solidFill>
          <a:ln w="9525">
            <a:noFill/>
          </a:ln>
        </p:spPr>
        <p:txBody>
          <a:bodyPr wrap="square">
            <a:spAutoFit/>
          </a:bodyPr>
          <a:p>
            <a:pPr indent="0"/>
            <a:r>
              <a:rPr sz="2400" b="1">
                <a:ea typeface="微软雅黑" panose="020B0503020204020204" charset="-122"/>
                <a:cs typeface="微软雅黑" panose="020B0503020204020204" charset="-122"/>
                <a:sym typeface="+mn-ea"/>
              </a:rPr>
              <a:t>拓展延伸　</a:t>
            </a:r>
            <a:endParaRPr sz="2400" b="1">
              <a:ea typeface="微软雅黑" panose="020B0503020204020204" charset="-122"/>
              <a:cs typeface="微软雅黑" panose="020B0503020204020204" charset="-122"/>
              <a:sym typeface="+mn-ea"/>
            </a:endParaRPr>
          </a:p>
        </p:txBody>
      </p:sp>
      <p:sp>
        <p:nvSpPr>
          <p:cNvPr id="3" name="文本框 2"/>
          <p:cNvSpPr txBox="1"/>
          <p:nvPr/>
        </p:nvSpPr>
        <p:spPr>
          <a:xfrm>
            <a:off x="592455" y="1726565"/>
            <a:ext cx="1091184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Na</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为同族元素</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在一定情况下可以表现为负价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则理论上</a:t>
            </a:r>
            <a:r>
              <a:rPr lang="en-US" b="0">
                <a:latin typeface="微软雅黑" panose="020B0503020204020204" charset="-122"/>
                <a:ea typeface="微软雅黑" panose="020B0503020204020204" charset="-122"/>
                <a:cs typeface="微软雅黑" panose="020B0503020204020204" charset="-122"/>
              </a:rPr>
              <a:t>Na</a:t>
            </a:r>
            <a:r>
              <a:rPr lang="zh-CN" b="0">
                <a:latin typeface="微软雅黑" panose="020B0503020204020204" charset="-122"/>
                <a:ea typeface="微软雅黑" panose="020B0503020204020204" charset="-122"/>
                <a:cs typeface="微软雅黑" panose="020B0503020204020204" charset="-122"/>
              </a:rPr>
              <a:t>也可能在一定情况下表现为负价。含有</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元素的物质具有比</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更强的还原性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例如</a:t>
            </a:r>
            <a:r>
              <a:rPr lang="en-US" b="0">
                <a:latin typeface="微软雅黑" panose="020B0503020204020204" charset="-122"/>
                <a:ea typeface="微软雅黑" panose="020B0503020204020204" charset="-122"/>
                <a:cs typeface="微软雅黑" panose="020B0503020204020204" charset="-122"/>
              </a:rPr>
              <a:t>LiAlH</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可将羧酸还原为醇</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则含有</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Na</a:t>
            </a:r>
            <a:r>
              <a:rPr lang="zh-CN" b="0">
                <a:latin typeface="微软雅黑" panose="020B0503020204020204" charset="-122"/>
                <a:ea typeface="微软雅黑" panose="020B0503020204020204" charset="-122"/>
                <a:cs typeface="微软雅黑" panose="020B0503020204020204" charset="-122"/>
              </a:rPr>
              <a:t>元素的物质具有比</a:t>
            </a:r>
            <a:r>
              <a:rPr lang="en-US" b="0">
                <a:latin typeface="微软雅黑" panose="020B0503020204020204" charset="-122"/>
                <a:ea typeface="微软雅黑" panose="020B0503020204020204" charset="-122"/>
                <a:cs typeface="微软雅黑" panose="020B0503020204020204" charset="-122"/>
              </a:rPr>
              <a:t>Na</a:t>
            </a:r>
            <a:r>
              <a:rPr lang="zh-CN" b="0">
                <a:latin typeface="微软雅黑" panose="020B0503020204020204" charset="-122"/>
                <a:ea typeface="微软雅黑" panose="020B0503020204020204" charset="-122"/>
                <a:cs typeface="微软雅黑" panose="020B0503020204020204" charset="-122"/>
              </a:rPr>
              <a:t>更强的还原性。</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8</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44144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铁及其化合物</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507746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铁</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(1)原子结构</a:t>
            </a:r>
            <a:endParaRPr>
              <a:latin typeface="微软雅黑" panose="020B0503020204020204" charset="-122"/>
              <a:ea typeface="微软雅黑" panose="020B0503020204020204" charset="-122"/>
              <a:cs typeface="微软雅黑" panose="020B0503020204020204" charset="-122"/>
            </a:endParaRPr>
          </a:p>
          <a:p>
            <a:pPr>
              <a:lnSpc>
                <a:spcPct val="150000"/>
              </a:lnSpc>
            </a:pPr>
            <a:r>
              <a:rPr lang="zh-CN">
                <a:latin typeface="微软雅黑" panose="020B0503020204020204" charset="-122"/>
                <a:ea typeface="微软雅黑" panose="020B0503020204020204" charset="-122"/>
                <a:cs typeface="微软雅黑" panose="020B0503020204020204" charset="-122"/>
                <a:sym typeface="+mn-ea"/>
              </a:rPr>
              <a:t>基态</a:t>
            </a:r>
            <a:r>
              <a:rPr lang="en-US">
                <a:latin typeface="微软雅黑" panose="020B0503020204020204" charset="-122"/>
                <a:ea typeface="微软雅黑" panose="020B0503020204020204" charset="-122"/>
                <a:cs typeface="微软雅黑" panose="020B0503020204020204" charset="-122"/>
                <a:sym typeface="+mn-ea"/>
              </a:rPr>
              <a:t>Fe</a:t>
            </a:r>
            <a:r>
              <a:rPr lang="zh-CN">
                <a:latin typeface="微软雅黑" panose="020B0503020204020204" charset="-122"/>
                <a:ea typeface="微软雅黑" panose="020B0503020204020204" charset="-122"/>
                <a:cs typeface="微软雅黑" panose="020B0503020204020204" charset="-122"/>
                <a:sym typeface="+mn-ea"/>
              </a:rPr>
              <a:t>原子结构示意图为</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基态原子的价层电子排布式为</a:t>
            </a:r>
            <a:r>
              <a:rPr lang="en-US">
                <a:latin typeface="微软雅黑" panose="020B0503020204020204" charset="-122"/>
                <a:ea typeface="微软雅黑" panose="020B0503020204020204" charset="-122"/>
                <a:cs typeface="微软雅黑" panose="020B0503020204020204" charset="-122"/>
                <a:sym typeface="+mn-ea"/>
              </a:rPr>
              <a:t>3d</a:t>
            </a:r>
            <a:r>
              <a:rPr lang="en-US" baseline="30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4s</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位于元素周期表的第四周期第</a:t>
            </a:r>
            <a:r>
              <a:rPr lang="en-US">
                <a:latin typeface="微软雅黑" panose="020B0503020204020204" charset="-122"/>
                <a:ea typeface="微软雅黑" panose="020B0503020204020204" charset="-122"/>
                <a:cs typeface="微软雅黑" panose="020B0503020204020204" charset="-122"/>
                <a:sym typeface="+mn-ea"/>
              </a:rPr>
              <a:t>Ⅷ</a:t>
            </a:r>
            <a:r>
              <a:rPr lang="zh-CN">
                <a:latin typeface="微软雅黑" panose="020B0503020204020204" charset="-122"/>
                <a:ea typeface="微软雅黑" panose="020B0503020204020204" charset="-122"/>
                <a:cs typeface="微软雅黑" panose="020B0503020204020204" charset="-122"/>
                <a:sym typeface="+mn-ea"/>
              </a:rPr>
              <a:t>族。</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化学性质铁的化学性质较活泼</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有较强的还原性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有</a:t>
            </a:r>
            <a:r>
              <a:rPr lang="en-US">
                <a:latin typeface="微软雅黑" panose="020B0503020204020204" charset="-122"/>
                <a:ea typeface="微软雅黑" panose="020B0503020204020204" charset="-122"/>
                <a:cs typeface="微软雅黑" panose="020B0503020204020204" charset="-122"/>
                <a:sym typeface="+mn-ea"/>
              </a:rPr>
              <a:t>0</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+6</a:t>
            </a:r>
            <a:r>
              <a:rPr lang="zh-CN">
                <a:latin typeface="微软雅黑" panose="020B0503020204020204" charset="-122"/>
                <a:ea typeface="微软雅黑" panose="020B0503020204020204" charset="-122"/>
                <a:cs typeface="微软雅黑" panose="020B0503020204020204" charset="-122"/>
                <a:sym typeface="+mn-ea"/>
              </a:rPr>
              <a:t>价四个价态</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主要化合价为</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价和</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①Fe</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altLang="en-US" b="0">
                <a:latin typeface="微软雅黑" panose="020B0503020204020204" charset="-122"/>
                <a:ea typeface="微软雅黑" panose="020B0503020204020204" charset="-122"/>
                <a:cs typeface="微软雅黑" panose="020B0503020204020204" charset="-122"/>
              </a:rPr>
              <a:t>②Fe与水蒸气反应:</a:t>
            </a:r>
            <a:endParaRPr lang="en-US" altLang="en-US" b="0">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③Fe与氧化性酸(如HNO</a:t>
            </a:r>
            <a:r>
              <a:rPr baseline="-25000">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)的反应:</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Fe与过量稀HNO</a:t>
            </a:r>
            <a:r>
              <a:rPr baseline="-25000">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Fe与少量稀HNO</a:t>
            </a:r>
            <a:r>
              <a:rPr baseline="-25000">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④Fe与FeCl</a:t>
            </a:r>
            <a:r>
              <a:rPr baseline="-25000">
                <a:latin typeface="微软雅黑" panose="020B0503020204020204" charset="-122"/>
                <a:ea typeface="微软雅黑" panose="020B0503020204020204" charset="-122"/>
                <a:cs typeface="微软雅黑" panose="020B0503020204020204" charset="-122"/>
              </a:rPr>
              <a:t>3</a:t>
            </a:r>
            <a:r>
              <a:rPr>
                <a:latin typeface="微软雅黑" panose="020B0503020204020204" charset="-122"/>
                <a:ea typeface="微软雅黑" panose="020B0503020204020204" charset="-122"/>
                <a:cs typeface="微软雅黑" panose="020B0503020204020204" charset="-122"/>
              </a:rPr>
              <a:t>溶液的反应:</a:t>
            </a:r>
            <a:endParaRPr>
              <a:latin typeface="微软雅黑" panose="020B0503020204020204" charset="-122"/>
              <a:ea typeface="微软雅黑" panose="020B0503020204020204" charset="-122"/>
              <a:cs typeface="微软雅黑" panose="020B0503020204020204" charset="-122"/>
            </a:endParaRPr>
          </a:p>
        </p:txBody>
      </p:sp>
      <p:pic>
        <p:nvPicPr>
          <p:cNvPr id="447" name="image435.jpeg"/>
          <p:cNvPicPr>
            <a:picLocks noChangeAspect="1"/>
          </p:cNvPicPr>
          <p:nvPr>
            <p:custDataLst>
              <p:tags r:id="rId1"/>
            </p:custDataLst>
          </p:nvPr>
        </p:nvPicPr>
        <p:blipFill>
          <a:blip r:embed="rId2"/>
          <a:stretch>
            <a:fillRect/>
          </a:stretch>
        </p:blipFill>
        <p:spPr>
          <a:xfrm>
            <a:off x="3220085" y="1386205"/>
            <a:ext cx="1000760" cy="135890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2552065" y="3533775"/>
            <a:ext cx="3467100" cy="36195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2552065" y="3895725"/>
            <a:ext cx="2933700" cy="387350"/>
          </a:xfrm>
          <a:prstGeom prst="rect">
            <a:avLst/>
          </a:prstGeom>
        </p:spPr>
      </p:pic>
      <p:pic>
        <p:nvPicPr>
          <p:cNvPr id="9" name="图片 8"/>
          <p:cNvPicPr>
            <a:picLocks noChangeAspect="1"/>
          </p:cNvPicPr>
          <p:nvPr>
            <p:custDataLst>
              <p:tags r:id="rId7"/>
            </p:custDataLst>
          </p:nvPr>
        </p:nvPicPr>
        <p:blipFill>
          <a:blip r:embed="rId8"/>
          <a:stretch>
            <a:fillRect/>
          </a:stretch>
        </p:blipFill>
        <p:spPr>
          <a:xfrm>
            <a:off x="2552065" y="4758055"/>
            <a:ext cx="3492500" cy="304800"/>
          </a:xfrm>
          <a:prstGeom prst="rect">
            <a:avLst/>
          </a:prstGeom>
        </p:spPr>
      </p:pic>
      <p:pic>
        <p:nvPicPr>
          <p:cNvPr id="10" name="图片 9"/>
          <p:cNvPicPr>
            <a:picLocks noChangeAspect="1"/>
          </p:cNvPicPr>
          <p:nvPr>
            <p:custDataLst>
              <p:tags r:id="rId9"/>
            </p:custDataLst>
          </p:nvPr>
        </p:nvPicPr>
        <p:blipFill>
          <a:blip r:embed="rId10"/>
          <a:stretch>
            <a:fillRect/>
          </a:stretch>
        </p:blipFill>
        <p:spPr>
          <a:xfrm>
            <a:off x="2483485" y="5227955"/>
            <a:ext cx="4006850" cy="254000"/>
          </a:xfrm>
          <a:prstGeom prst="rect">
            <a:avLst/>
          </a:prstGeom>
        </p:spPr>
      </p:pic>
      <p:pic>
        <p:nvPicPr>
          <p:cNvPr id="11" name="图片 10"/>
          <p:cNvPicPr>
            <a:picLocks noChangeAspect="1"/>
          </p:cNvPicPr>
          <p:nvPr>
            <p:custDataLst>
              <p:tags r:id="rId11"/>
            </p:custDataLst>
          </p:nvPr>
        </p:nvPicPr>
        <p:blipFill>
          <a:blip r:embed="rId12"/>
          <a:stretch>
            <a:fillRect/>
          </a:stretch>
        </p:blipFill>
        <p:spPr>
          <a:xfrm>
            <a:off x="3110865" y="5622290"/>
            <a:ext cx="1816100" cy="27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custDataLst>
              <p:tags r:id="rId1"/>
            </p:custDataLst>
          </p:nvPr>
        </p:nvSpPr>
        <p:spPr>
          <a:xfrm>
            <a:off x="592455" y="1054100"/>
            <a:ext cx="5977890" cy="398780"/>
          </a:xfrm>
          <a:prstGeom prst="rect">
            <a:avLst/>
          </a:prstGeom>
          <a:solidFill>
            <a:srgbClr val="FFC000"/>
          </a:solidFill>
          <a:ln w="9525">
            <a:noFill/>
          </a:ln>
        </p:spPr>
        <p:txBody>
          <a:bodyPr wrap="square">
            <a:spAutoFit/>
          </a:bodyPr>
          <a:p>
            <a:pPr indent="0"/>
            <a:r>
              <a:rPr sz="2000" b="1">
                <a:latin typeface="微软雅黑" panose="020B0503020204020204" charset="-122"/>
                <a:ea typeface="微软雅黑" panose="020B0503020204020204" charset="-122"/>
                <a:cs typeface="微软雅黑" panose="020B0503020204020204" charset="-122"/>
                <a:sym typeface="+mn-ea"/>
              </a:rPr>
              <a:t>归纳总结</a:t>
            </a:r>
            <a:r>
              <a:rPr lang="en-US" sz="2000" b="1">
                <a:latin typeface="微软雅黑" panose="020B0503020204020204" charset="-122"/>
                <a:ea typeface="微软雅黑" panose="020B0503020204020204" charset="-122"/>
                <a:cs typeface="微软雅黑" panose="020B0503020204020204" charset="-122"/>
                <a:sym typeface="+mn-ea"/>
              </a:rPr>
              <a:t>  </a:t>
            </a:r>
            <a:r>
              <a:rPr sz="2000" b="1">
                <a:latin typeface="微软雅黑" panose="020B0503020204020204" charset="-122"/>
                <a:ea typeface="微软雅黑" panose="020B0503020204020204" charset="-122"/>
                <a:cs typeface="微软雅黑" panose="020B0503020204020204" charset="-122"/>
                <a:sym typeface="+mn-ea"/>
              </a:rPr>
              <a:t>铁在不同反应条件下的产物　</a:t>
            </a:r>
            <a:endParaRPr sz="2000" b="1">
              <a:latin typeface="微软雅黑" panose="020B0503020204020204" charset="-122"/>
              <a:ea typeface="微软雅黑" panose="020B0503020204020204" charset="-122"/>
              <a:cs typeface="微软雅黑" panose="020B0503020204020204" charset="-122"/>
              <a:sym typeface="+mn-ea"/>
            </a:endParaRPr>
          </a:p>
        </p:txBody>
      </p:sp>
      <p:sp>
        <p:nvSpPr>
          <p:cNvPr id="259" name="文本框 258"/>
          <p:cNvSpPr txBox="1"/>
          <p:nvPr/>
        </p:nvSpPr>
        <p:spPr>
          <a:xfrm>
            <a:off x="1059180" y="1727200"/>
            <a:ext cx="9926955"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铁分别与氯气和盐酸反应所得氯化物不同</a:t>
            </a:r>
            <a:r>
              <a:rPr lang="en-US" b="0">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Fe</a:t>
            </a:r>
            <a:r>
              <a:rPr lang="zh-CN" b="0" u="wavy">
                <a:latin typeface="微软雅黑" panose="020B0503020204020204" charset="-122"/>
                <a:ea typeface="微软雅黑" panose="020B0503020204020204" charset="-122"/>
                <a:cs typeface="微软雅黑" panose="020B0503020204020204" charset="-122"/>
              </a:rPr>
              <a:t>与</a:t>
            </a:r>
            <a:r>
              <a:rPr lang="en-US" b="0" u="wavy">
                <a:latin typeface="微软雅黑" panose="020B0503020204020204" charset="-122"/>
                <a:ea typeface="微软雅黑" panose="020B0503020204020204" charset="-122"/>
                <a:cs typeface="微软雅黑" panose="020B0503020204020204" charset="-122"/>
              </a:rPr>
              <a:t>Cl</a:t>
            </a:r>
            <a:r>
              <a:rPr lang="en-US" b="0" u="wavy" baseline="-25000">
                <a:latin typeface="微软雅黑" panose="020B0503020204020204" charset="-122"/>
                <a:ea typeface="微软雅黑" panose="020B0503020204020204" charset="-122"/>
                <a:cs typeface="微软雅黑" panose="020B0503020204020204" charset="-122"/>
              </a:rPr>
              <a:t>2</a:t>
            </a:r>
            <a:r>
              <a:rPr lang="zh-CN" b="0" u="wavy">
                <a:latin typeface="微软雅黑" panose="020B0503020204020204" charset="-122"/>
                <a:ea typeface="微软雅黑" panose="020B0503020204020204" charset="-122"/>
                <a:cs typeface="微软雅黑" panose="020B0503020204020204" charset="-122"/>
              </a:rPr>
              <a:t>反应生成</a:t>
            </a:r>
            <a:r>
              <a:rPr lang="en-US" b="0" u="wavy">
                <a:latin typeface="微软雅黑" panose="020B0503020204020204" charset="-122"/>
                <a:ea typeface="微软雅黑" panose="020B0503020204020204" charset="-122"/>
                <a:cs typeface="微软雅黑" panose="020B0503020204020204" charset="-122"/>
              </a:rPr>
              <a:t>FeCl</a:t>
            </a:r>
            <a:r>
              <a:rPr lang="en-US" b="0" u="wavy" baseline="-25000">
                <a:latin typeface="微软雅黑" panose="020B0503020204020204" charset="-122"/>
                <a:ea typeface="微软雅黑" panose="020B0503020204020204" charset="-122"/>
                <a:cs typeface="微软雅黑" panose="020B0503020204020204" charset="-122"/>
              </a:rPr>
              <a:t>3</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而</a:t>
            </a:r>
            <a:r>
              <a:rPr lang="en-US" b="0" u="wavy">
                <a:latin typeface="微软雅黑" panose="020B0503020204020204" charset="-122"/>
                <a:ea typeface="微软雅黑" panose="020B0503020204020204" charset="-122"/>
                <a:cs typeface="微软雅黑" panose="020B0503020204020204" charset="-122"/>
              </a:rPr>
              <a:t>Fe</a:t>
            </a:r>
            <a:r>
              <a:rPr lang="zh-CN" b="0" u="wavy">
                <a:latin typeface="微软雅黑" panose="020B0503020204020204" charset="-122"/>
                <a:ea typeface="微软雅黑" panose="020B0503020204020204" charset="-122"/>
                <a:cs typeface="微软雅黑" panose="020B0503020204020204" charset="-122"/>
              </a:rPr>
              <a:t>与盐酸反应生成</a:t>
            </a:r>
            <a:r>
              <a:rPr lang="en-US" b="0" u="wavy">
                <a:latin typeface="微软雅黑" panose="020B0503020204020204" charset="-122"/>
                <a:ea typeface="微软雅黑" panose="020B0503020204020204" charset="-122"/>
                <a:cs typeface="微软雅黑" panose="020B0503020204020204" charset="-122"/>
              </a:rPr>
              <a:t>FeCl</a:t>
            </a:r>
            <a:r>
              <a:rPr lang="en-US" b="0" u="wavy"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铁在潮湿的空气中生成的铁锈的主要成分是</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而铁在纯氧中燃烧的产物是</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铁与硫蒸气反应生成的是</a:t>
            </a:r>
            <a:r>
              <a:rPr lang="en-US" b="0">
                <a:latin typeface="微软雅黑" panose="020B0503020204020204" charset="-122"/>
                <a:ea typeface="微软雅黑" panose="020B0503020204020204" charset="-122"/>
                <a:cs typeface="微软雅黑" panose="020B0503020204020204" charset="-122"/>
              </a:rPr>
              <a:t>FeS</a:t>
            </a:r>
            <a:r>
              <a:rPr lang="zh-CN" b="0">
                <a:latin typeface="微软雅黑" panose="020B0503020204020204" charset="-122"/>
                <a:ea typeface="微软雅黑" panose="020B0503020204020204" charset="-122"/>
                <a:cs typeface="微软雅黑" panose="020B0503020204020204" charset="-122"/>
              </a:rPr>
              <a:t>而不是</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铁与碘蒸气反应生成的是</a:t>
            </a:r>
            <a:r>
              <a:rPr lang="en-US" b="0">
                <a:latin typeface="微软雅黑" panose="020B0503020204020204" charset="-122"/>
                <a:ea typeface="微软雅黑" panose="020B0503020204020204" charset="-122"/>
                <a:cs typeface="微软雅黑" panose="020B0503020204020204" charset="-122"/>
              </a:rPr>
              <a:t>FeI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而不是</a:t>
            </a:r>
            <a:r>
              <a:rPr lang="en-US" b="0">
                <a:latin typeface="微软雅黑" panose="020B0503020204020204" charset="-122"/>
                <a:ea typeface="微软雅黑" panose="020B0503020204020204" charset="-122"/>
                <a:cs typeface="微软雅黑" panose="020B0503020204020204" charset="-122"/>
              </a:rPr>
              <a:t>FeI</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92202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铁的氧化物</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(1)物理性质</a:t>
            </a:r>
            <a:endParaRPr>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466975" y="1843405"/>
          <a:ext cx="6433185" cy="1411605"/>
        </p:xfrm>
        <a:graphic>
          <a:graphicData uri="http://schemas.openxmlformats.org/drawingml/2006/table">
            <a:tbl>
              <a:tblPr/>
              <a:tblGrid>
                <a:gridCol w="1423670"/>
                <a:gridCol w="1420495"/>
                <a:gridCol w="1564005"/>
                <a:gridCol w="2025015"/>
              </a:tblGrid>
              <a:tr h="303530">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化学式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O</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3530">
                <a:tc>
                  <a:txBody>
                    <a:bodyPr/>
                    <a:p>
                      <a:pPr indent="0" algn="ctr">
                        <a:buNone/>
                      </a:pPr>
                      <a:r>
                        <a:rPr lang="en-US" sz="1800" b="0">
                          <a:latin typeface="微软雅黑" panose="020B0503020204020204" charset="-122"/>
                          <a:ea typeface="微软雅黑" panose="020B0503020204020204" charset="-122"/>
                          <a:cs typeface="Calibri" panose="020F0502020204030204" charset="0"/>
                        </a:rPr>
                        <a:t>俗称</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铁红</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磁性氧化铁</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1320">
                <a:tc>
                  <a:txBody>
                    <a:bodyPr/>
                    <a:p>
                      <a:pPr indent="0" algn="ctr">
                        <a:buNone/>
                      </a:pPr>
                      <a:r>
                        <a:rPr lang="en-US" sz="1800" b="0">
                          <a:latin typeface="微软雅黑" panose="020B0503020204020204" charset="-122"/>
                          <a:ea typeface="微软雅黑" panose="020B0503020204020204" charset="-122"/>
                          <a:cs typeface="Calibri" panose="020F0502020204030204" charset="0"/>
                        </a:rPr>
                        <a:t>颜色、状态</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黑色粉末</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红棕色粉末</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黑色晶体</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03225">
                <a:tc>
                  <a:txBody>
                    <a:bodyPr/>
                    <a:p>
                      <a:pPr indent="0" algn="ctr">
                        <a:buNone/>
                      </a:pPr>
                      <a:r>
                        <a:rPr lang="en-US" sz="1800" b="0">
                          <a:latin typeface="微软雅黑" panose="020B0503020204020204" charset="-122"/>
                          <a:ea typeface="微软雅黑" panose="020B0503020204020204" charset="-122"/>
                          <a:cs typeface="Calibri" panose="020F0502020204030204" charset="0"/>
                        </a:rPr>
                        <a:t>铁的价态</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+2价</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+3价</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+2价、+3价</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259" name="文本框 258"/>
          <p:cNvSpPr txBox="1"/>
          <p:nvPr/>
        </p:nvSpPr>
        <p:spPr>
          <a:xfrm>
            <a:off x="487680" y="3496945"/>
            <a:ext cx="11091545"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化学性质</a:t>
            </a:r>
            <a:r>
              <a:rPr lang="en-US" b="0">
                <a:latin typeface="微软雅黑" panose="020B0503020204020204" charset="-122"/>
                <a:ea typeface="微软雅黑" panose="020B0503020204020204" charset="-122"/>
                <a:cs typeface="微软雅黑" panose="020B0503020204020204" charset="-122"/>
              </a:rPr>
              <a:t>①FeO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分别与盐酸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非氧化性酸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865505" y="4502785"/>
            <a:ext cx="4216400" cy="28575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5081905" y="4502785"/>
            <a:ext cx="4483100" cy="29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pic>
        <p:nvPicPr>
          <p:cNvPr id="462" name="image450.jpeg"/>
          <p:cNvPicPr>
            <a:picLocks noChangeAspect="1"/>
          </p:cNvPicPr>
          <p:nvPr>
            <p:custDataLst>
              <p:tags r:id="rId1"/>
            </p:custDataLst>
          </p:nvPr>
        </p:nvPicPr>
        <p:blipFill>
          <a:blip r:embed="rId2"/>
          <a:stretch>
            <a:fillRect/>
          </a:stretch>
        </p:blipFill>
        <p:spPr>
          <a:xfrm>
            <a:off x="697230" y="1083945"/>
            <a:ext cx="985520" cy="302260"/>
          </a:xfrm>
          <a:prstGeom prst="rect">
            <a:avLst/>
          </a:prstGeom>
        </p:spPr>
      </p:pic>
      <p:sp>
        <p:nvSpPr>
          <p:cNvPr id="7" name="文本框 6"/>
          <p:cNvSpPr txBox="1"/>
          <p:nvPr/>
        </p:nvSpPr>
        <p:spPr>
          <a:xfrm>
            <a:off x="1492885" y="1542415"/>
            <a:ext cx="9937115" cy="383095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是纯净物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其组成可用</a:t>
            </a:r>
            <a:r>
              <a:rPr lang="en-US" b="0">
                <a:latin typeface="微软雅黑" panose="020B0503020204020204" charset="-122"/>
                <a:ea typeface="微软雅黑" panose="020B0503020204020204" charset="-122"/>
                <a:cs typeface="微软雅黑" panose="020B0503020204020204" charset="-122"/>
              </a:rPr>
              <a:t>FeO·Fe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表示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与非氧化性酸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如盐酸、稀硫酸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反应时生成</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②FeO</a:t>
            </a:r>
            <a:r>
              <a:rPr lang="zh-CN" b="0">
                <a:latin typeface="微软雅黑" panose="020B0503020204020204" charset="-122"/>
                <a:ea typeface="微软雅黑" panose="020B0503020204020204" charset="-122"/>
                <a:cs typeface="微软雅黑" panose="020B0503020204020204" charset="-122"/>
              </a:rPr>
              <a:t>与稀硝酸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氧化性酸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3FeO+10HNO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稀</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3Fe(NO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+NO↑+5H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③FeO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分别与</a:t>
            </a:r>
            <a:r>
              <a:rPr lang="en-US">
                <a:latin typeface="微软雅黑" panose="020B0503020204020204" charset="-122"/>
                <a:ea typeface="微软雅黑" panose="020B0503020204020204" charset="-122"/>
                <a:cs typeface="微软雅黑" panose="020B0503020204020204" charset="-122"/>
                <a:sym typeface="+mn-ea"/>
              </a:rPr>
              <a:t>HI</a:t>
            </a:r>
            <a:r>
              <a:rPr lang="zh-CN">
                <a:latin typeface="微软雅黑" panose="020B0503020204020204" charset="-122"/>
                <a:ea typeface="微软雅黑" panose="020B0503020204020204" charset="-122"/>
                <a:cs typeface="微软雅黑" panose="020B0503020204020204" charset="-122"/>
                <a:sym typeface="+mn-ea"/>
              </a:rPr>
              <a:t>溶液反应</a:t>
            </a:r>
            <a:r>
              <a:rPr lang="en-US">
                <a:latin typeface="微软雅黑" panose="020B0503020204020204" charset="-122"/>
                <a:ea typeface="微软雅黑" panose="020B0503020204020204" charset="-122"/>
                <a:cs typeface="微软雅黑" panose="020B0503020204020204" charset="-122"/>
                <a:sym typeface="+mn-ea"/>
              </a:rPr>
              <a:t>:FeO+2HI       </a:t>
            </a:r>
            <a:r>
              <a:rPr lang="en-US">
                <a:latin typeface="微软雅黑" panose="020B0503020204020204" charset="-122"/>
                <a:ea typeface="微软雅黑" panose="020B0503020204020204" charset="-122"/>
                <a:cs typeface="Times New Roman" panose="02020603050405020304" charset="0"/>
                <a:sym typeface="+mn-ea"/>
              </a:rPr>
              <a:t>FeI</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Fe</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+6HI      </a:t>
            </a:r>
            <a:r>
              <a:rPr lang="en-US">
                <a:latin typeface="微软雅黑" panose="020B0503020204020204" charset="-122"/>
                <a:ea typeface="微软雅黑" panose="020B0503020204020204" charset="-122"/>
                <a:cs typeface="微软雅黑" panose="020B0503020204020204" charset="-122"/>
                <a:sym typeface="+mn-ea"/>
              </a:rPr>
              <a:t>2FeI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3"/>
          <a:stretch>
            <a:fillRect/>
          </a:stretch>
        </p:blipFill>
        <p:spPr>
          <a:xfrm>
            <a:off x="3648710" y="2532380"/>
            <a:ext cx="372110" cy="321310"/>
          </a:xfrm>
          <a:prstGeom prst="rect">
            <a:avLst/>
          </a:prstGeom>
          <a:noFill/>
          <a:ln w="9525">
            <a:noFill/>
          </a:ln>
        </p:spPr>
      </p:pic>
      <p:pic>
        <p:nvPicPr>
          <p:cNvPr id="11" name="图片 10"/>
          <p:cNvPicPr/>
          <p:nvPr>
            <p:custDataLst>
              <p:tags r:id="rId4"/>
            </p:custDataLst>
          </p:nvPr>
        </p:nvPicPr>
        <p:blipFill>
          <a:blip r:embed="rId3"/>
          <a:stretch>
            <a:fillRect/>
          </a:stretch>
        </p:blipFill>
        <p:spPr>
          <a:xfrm>
            <a:off x="2622550" y="3336925"/>
            <a:ext cx="372110" cy="321310"/>
          </a:xfrm>
          <a:prstGeom prst="rect">
            <a:avLst/>
          </a:prstGeom>
          <a:noFill/>
          <a:ln w="9525">
            <a:noFill/>
          </a:ln>
        </p:spPr>
      </p:pic>
      <p:pic>
        <p:nvPicPr>
          <p:cNvPr id="12" name="图片 11"/>
          <p:cNvPicPr/>
          <p:nvPr>
            <p:custDataLst>
              <p:tags r:id="rId5"/>
            </p:custDataLst>
          </p:nvPr>
        </p:nvPicPr>
        <p:blipFill>
          <a:blip r:embed="rId3"/>
          <a:stretch>
            <a:fillRect/>
          </a:stretch>
        </p:blipFill>
        <p:spPr>
          <a:xfrm>
            <a:off x="2753995" y="3744595"/>
            <a:ext cx="372110" cy="321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7" name="文本框 6"/>
          <p:cNvSpPr txBox="1"/>
          <p:nvPr/>
        </p:nvSpPr>
        <p:spPr>
          <a:xfrm>
            <a:off x="616585" y="1035685"/>
            <a:ext cx="9937115"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3</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铁的氢氧化物</a:t>
            </a:r>
            <a:endParaRPr lang="en-US" altLang="en-US"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375025" y="1386205"/>
            <a:ext cx="5974080" cy="4777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 name="文本框 234"/>
          <p:cNvSpPr txBox="1"/>
          <p:nvPr/>
        </p:nvSpPr>
        <p:spPr>
          <a:xfrm>
            <a:off x="1819910" y="2552700"/>
            <a:ext cx="10969625" cy="1753235"/>
          </a:xfrm>
          <a:prstGeom prst="rect">
            <a:avLst/>
          </a:prstGeom>
          <a:noFill/>
          <a:ln w="9525">
            <a:noFill/>
          </a:ln>
        </p:spPr>
        <p:txBody>
          <a:bodyPr wrap="square">
            <a:spAutoFit/>
          </a:bodyPr>
          <a:p>
            <a:pPr indent="0">
              <a:lnSpc>
                <a:spcPct val="150000"/>
              </a:lnSpc>
            </a:pPr>
            <a:r>
              <a:rPr sz="3600" b="1">
                <a:latin typeface="微软雅黑" panose="020B0503020204020204" charset="-122"/>
                <a:ea typeface="微软雅黑" panose="020B0503020204020204" charset="-122"/>
                <a:cs typeface="微软雅黑" panose="020B0503020204020204" charset="-122"/>
              </a:rPr>
              <a:t>知识梳理　</a:t>
            </a:r>
            <a:endParaRPr sz="3600" b="1">
              <a:latin typeface="微软雅黑" panose="020B0503020204020204" charset="-122"/>
              <a:ea typeface="微软雅黑" panose="020B0503020204020204" charset="-122"/>
              <a:cs typeface="微软雅黑" panose="020B0503020204020204" charset="-122"/>
            </a:endParaRPr>
          </a:p>
          <a:p>
            <a:pPr indent="0">
              <a:lnSpc>
                <a:spcPct val="150000"/>
              </a:lnSpc>
            </a:pPr>
            <a:r>
              <a:rPr sz="3600" b="1">
                <a:latin typeface="微软雅黑" panose="020B0503020204020204" charset="-122"/>
                <a:ea typeface="微软雅黑" panose="020B0503020204020204" charset="-122"/>
                <a:cs typeface="微软雅黑" panose="020B0503020204020204" charset="-122"/>
              </a:rPr>
              <a:t>构建体系</a:t>
            </a:r>
            <a:endParaRPr sz="3600" b="1">
              <a:latin typeface="微软雅黑" panose="020B0503020204020204" charset="-122"/>
              <a:ea typeface="微软雅黑" panose="020B0503020204020204" charset="-122"/>
              <a:cs typeface="微软雅黑" panose="020B0503020204020204" charset="-122"/>
            </a:endParaRPr>
          </a:p>
        </p:txBody>
      </p:sp>
      <p:pic>
        <p:nvPicPr>
          <p:cNvPr id="346" name="image334.jpeg"/>
          <p:cNvPicPr>
            <a:picLocks noChangeAspect="1"/>
          </p:cNvPicPr>
          <p:nvPr>
            <p:custDataLst>
              <p:tags r:id="rId1"/>
            </p:custDataLst>
          </p:nvPr>
        </p:nvPicPr>
        <p:blipFill>
          <a:blip r:embed="rId2"/>
          <a:stretch>
            <a:fillRect/>
          </a:stretch>
        </p:blipFill>
        <p:spPr>
          <a:xfrm>
            <a:off x="5438775" y="1026160"/>
            <a:ext cx="3933825" cy="5123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7" name="文本框 6"/>
          <p:cNvSpPr txBox="1"/>
          <p:nvPr/>
        </p:nvSpPr>
        <p:spPr>
          <a:xfrm>
            <a:off x="616585" y="1035685"/>
            <a:ext cx="9937115"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4</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铁盐与亚铁盐</a:t>
            </a:r>
            <a:endParaRPr b="1">
              <a:latin typeface="微软雅黑" panose="020B0503020204020204" charset="-122"/>
              <a:ea typeface="微软雅黑" panose="020B0503020204020204" charset="-122"/>
            </a:endParaRPr>
          </a:p>
        </p:txBody>
      </p:sp>
      <p:graphicFrame>
        <p:nvGraphicFramePr>
          <p:cNvPr id="4" name="表格 3"/>
          <p:cNvGraphicFramePr/>
          <p:nvPr>
            <p:custDataLst>
              <p:tags r:id="rId1"/>
            </p:custDataLst>
          </p:nvPr>
        </p:nvGraphicFramePr>
        <p:xfrm>
          <a:off x="2748915" y="1659255"/>
          <a:ext cx="8424545" cy="4037330"/>
        </p:xfrm>
        <a:graphic>
          <a:graphicData uri="http://schemas.openxmlformats.org/drawingml/2006/table">
            <a:tbl>
              <a:tblPr/>
              <a:tblGrid>
                <a:gridCol w="1486535"/>
                <a:gridCol w="3538220"/>
                <a:gridCol w="3399790"/>
              </a:tblGrid>
              <a:tr h="448945">
                <a:tc>
                  <a:txBody>
                    <a:bodyPr/>
                    <a:p>
                      <a:pPr indent="0" algn="ctr">
                        <a:lnSpc>
                          <a:spcPct val="150000"/>
                        </a:lnSpc>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亚铁盐(Fe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铁盐(Fe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894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颜色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浅绿色(溶液)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黄色(溶液)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769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氧化性与还原性</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既有氧化性</a:t>
                      </a:r>
                      <a:r>
                        <a:rPr lang="en-US" sz="1800" b="0">
                          <a:latin typeface="微软雅黑" panose="020B0503020204020204" charset="-122"/>
                          <a:ea typeface="微软雅黑" panose="020B0503020204020204" charset="-122"/>
                          <a:cs typeface="微软雅黑" panose="020B0503020204020204" charset="-122"/>
                        </a:rPr>
                        <a:t>,又有还原性,以还原性为主</a:t>
                      </a:r>
                      <a:r>
                        <a:rPr lang="en-US" sz="1800" b="0">
                          <a:latin typeface="微软雅黑" panose="020B0503020204020204" charset="-122"/>
                          <a:ea typeface="微软雅黑" panose="020B0503020204020204" charset="-122"/>
                          <a:cs typeface="微软雅黑" panose="020B0503020204020204" charset="-122"/>
                        </a:rPr>
                        <a:t>;在酸性条件下能被         氧化</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一般表现为氧化性</a:t>
                      </a:r>
                      <a:r>
                        <a:rPr lang="en-US" sz="1800" b="0">
                          <a:latin typeface="微软雅黑" panose="020B0503020204020204" charset="-122"/>
                          <a:ea typeface="微软雅黑" panose="020B0503020204020204" charset="-122"/>
                          <a:cs typeface="微软雅黑" panose="020B0503020204020204" charset="-122"/>
                        </a:rPr>
                        <a:t>;能使淀粉-KI溶液变蓝</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6174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水解</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水解呈酸性</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极易水解,只存在于酸性较强的溶液中</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 name="图片 5"/>
          <p:cNvPicPr>
            <a:picLocks noChangeAspect="1"/>
          </p:cNvPicPr>
          <p:nvPr>
            <p:custDataLst>
              <p:tags r:id="rId2"/>
            </p:custDataLst>
          </p:nvPr>
        </p:nvPicPr>
        <p:blipFill>
          <a:blip r:embed="rId3"/>
          <a:stretch>
            <a:fillRect/>
          </a:stretch>
        </p:blipFill>
        <p:spPr>
          <a:xfrm>
            <a:off x="6667500" y="3609340"/>
            <a:ext cx="505460" cy="331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考法1　氢氧化亚铁的制备</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258" name="文本框 257"/>
          <p:cNvSpPr txBox="1"/>
          <p:nvPr/>
        </p:nvSpPr>
        <p:spPr>
          <a:xfrm>
            <a:off x="592455" y="1514475"/>
            <a:ext cx="10984865" cy="50673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常见制备装置及方法如下:</a:t>
            </a:r>
            <a:endParaRPr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3187065" y="2114550"/>
          <a:ext cx="6157595" cy="3919855"/>
        </p:xfrm>
        <a:graphic>
          <a:graphicData uri="http://schemas.openxmlformats.org/drawingml/2006/table">
            <a:tbl>
              <a:tblPr/>
              <a:tblGrid>
                <a:gridCol w="1086485"/>
                <a:gridCol w="2178050"/>
                <a:gridCol w="2893060"/>
              </a:tblGrid>
              <a:tr h="35179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装置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说明</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78435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隔绝空气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利用不含Fe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的FeSO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溶液与用不含O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的蒸馏水配制的NaOH溶液反应制备</a:t>
                      </a:r>
                      <a:r>
                        <a:rPr lang="en-US" sz="1800" b="0">
                          <a:latin typeface="微软雅黑" panose="020B0503020204020204" charset="-122"/>
                          <a:ea typeface="微软雅黑" panose="020B0503020204020204" charset="-122"/>
                          <a:cs typeface="微软雅黑" panose="020B0503020204020204" charset="-122"/>
                        </a:rPr>
                        <a:t>,胶头滴管伸入液面以下,可隔绝空气</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78371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氢气氛围中</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先打开止水夹,利用生成的氢气排尽装置中的空气</a:t>
                      </a:r>
                      <a:r>
                        <a:rPr lang="en-US" sz="1800" b="0">
                          <a:latin typeface="微软雅黑" panose="020B0503020204020204" charset="-122"/>
                          <a:ea typeface="微软雅黑" panose="020B0503020204020204" charset="-122"/>
                          <a:cs typeface="微软雅黑" panose="020B0503020204020204" charset="-122"/>
                        </a:rPr>
                        <a:t>,关闭止水夹,生成的硫酸亚铁被压入氢氧化钠溶液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41" name="image629.jpeg"/>
          <p:cNvPicPr>
            <a:picLocks noChangeAspect="1"/>
          </p:cNvPicPr>
          <p:nvPr>
            <p:custDataLst>
              <p:tags r:id="rId2"/>
            </p:custDataLst>
          </p:nvPr>
        </p:nvPicPr>
        <p:blipFill>
          <a:blip r:embed="rId3"/>
          <a:stretch>
            <a:fillRect/>
          </a:stretch>
        </p:blipFill>
        <p:spPr>
          <a:xfrm>
            <a:off x="5023485" y="2761615"/>
            <a:ext cx="838835" cy="1483995"/>
          </a:xfrm>
          <a:prstGeom prst="rect">
            <a:avLst/>
          </a:prstGeom>
        </p:spPr>
      </p:pic>
      <p:pic>
        <p:nvPicPr>
          <p:cNvPr id="642" name="image630.jpeg"/>
          <p:cNvPicPr>
            <a:picLocks noChangeAspect="1"/>
          </p:cNvPicPr>
          <p:nvPr>
            <p:custDataLst>
              <p:tags r:id="rId4"/>
            </p:custDataLst>
          </p:nvPr>
        </p:nvPicPr>
        <p:blipFill>
          <a:blip r:embed="rId5"/>
          <a:stretch>
            <a:fillRect/>
          </a:stretch>
        </p:blipFill>
        <p:spPr>
          <a:xfrm>
            <a:off x="4454525" y="4643120"/>
            <a:ext cx="1976755" cy="1212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graphicFrame>
        <p:nvGraphicFramePr>
          <p:cNvPr id="4" name="表格 3"/>
          <p:cNvGraphicFramePr/>
          <p:nvPr>
            <p:custDataLst>
              <p:tags r:id="rId1"/>
            </p:custDataLst>
          </p:nvPr>
        </p:nvGraphicFramePr>
        <p:xfrm>
          <a:off x="2111375" y="1389380"/>
          <a:ext cx="6867525" cy="2204720"/>
        </p:xfrm>
        <a:graphic>
          <a:graphicData uri="http://schemas.openxmlformats.org/drawingml/2006/table">
            <a:tbl>
              <a:tblPr/>
              <a:tblGrid>
                <a:gridCol w="1211580"/>
                <a:gridCol w="2429510"/>
                <a:gridCol w="3226435"/>
              </a:tblGrid>
              <a:tr h="459105">
                <a:tc>
                  <a:txBody>
                    <a:bodyPr/>
                    <a:p>
                      <a:pPr indent="0" algn="ctr">
                        <a:buNone/>
                      </a:pPr>
                      <a:r>
                        <a:rPr lang="en-US" sz="1800" b="0">
                          <a:latin typeface="微软雅黑" panose="020B0503020204020204" charset="-122"/>
                          <a:ea typeface="微软雅黑" panose="020B0503020204020204" charset="-122"/>
                          <a:cs typeface="Calibri" panose="020F0502020204030204" charset="0"/>
                        </a:rPr>
                        <a:t>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装置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说明</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745615">
                <a:tc>
                  <a:txBody>
                    <a:bodyPr/>
                    <a:p>
                      <a:pPr indent="0" algn="ctr">
                        <a:buNone/>
                      </a:pPr>
                      <a:r>
                        <a:rPr lang="en-US" sz="1800" b="0">
                          <a:latin typeface="微软雅黑" panose="020B0503020204020204" charset="-122"/>
                          <a:ea typeface="微软雅黑" panose="020B0503020204020204" charset="-122"/>
                          <a:cs typeface="Calibri" panose="020F0502020204030204" charset="0"/>
                        </a:rPr>
                        <a:t>电解法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 </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利用电解实验可以制得纯净的</a:t>
                      </a:r>
                      <a:r>
                        <a:rPr lang="en-US" sz="1800" b="0">
                          <a:latin typeface="微软雅黑" panose="020B0503020204020204" charset="-122"/>
                          <a:ea typeface="微软雅黑" panose="020B0503020204020204" charset="-122"/>
                          <a:cs typeface="微软雅黑" panose="020B0503020204020204" charset="-122"/>
                        </a:rPr>
                        <a:t>Fe(OH)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白色沉淀</a:t>
                      </a:r>
                      <a:r>
                        <a:rPr lang="en-US" sz="1800" b="0">
                          <a:latin typeface="微软雅黑" panose="020B0503020204020204" charset="-122"/>
                          <a:ea typeface="微软雅黑" panose="020B0503020204020204" charset="-122"/>
                          <a:cs typeface="微软雅黑" panose="020B0503020204020204" charset="-122"/>
                        </a:rPr>
                        <a:t>,铁作阳极,石墨作阴极</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643" name="image631.jpeg"/>
          <p:cNvPicPr>
            <a:picLocks noChangeAspect="1"/>
          </p:cNvPicPr>
          <p:nvPr>
            <p:custDataLst>
              <p:tags r:id="rId2"/>
            </p:custDataLst>
          </p:nvPr>
        </p:nvPicPr>
        <p:blipFill>
          <a:blip r:embed="rId3"/>
          <a:stretch>
            <a:fillRect/>
          </a:stretch>
        </p:blipFill>
        <p:spPr>
          <a:xfrm>
            <a:off x="3645535" y="2083435"/>
            <a:ext cx="1868805" cy="1345565"/>
          </a:xfrm>
          <a:prstGeom prst="rect">
            <a:avLst/>
          </a:prstGeom>
        </p:spPr>
      </p:pic>
      <p:sp>
        <p:nvSpPr>
          <p:cNvPr id="6" name="文本框 5"/>
          <p:cNvSpPr txBox="1"/>
          <p:nvPr>
            <p:custDataLst>
              <p:tags r:id="rId4"/>
            </p:custDataLst>
          </p:nvPr>
        </p:nvSpPr>
        <p:spPr>
          <a:xfrm>
            <a:off x="592455" y="945515"/>
            <a:ext cx="10984865" cy="5067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续表</a:t>
            </a:r>
            <a:endParaRPr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5"/>
            </p:custDataLst>
          </p:nvPr>
        </p:nvSpPr>
        <p:spPr>
          <a:xfrm>
            <a:off x="592455" y="3975100"/>
            <a:ext cx="4401820" cy="368300"/>
          </a:xfrm>
          <a:prstGeom prst="rect">
            <a:avLst/>
          </a:prstGeom>
          <a:solidFill>
            <a:srgbClr val="FFC000"/>
          </a:solidFill>
          <a:ln w="9525">
            <a:noFill/>
          </a:ln>
        </p:spPr>
        <p:txBody>
          <a:bodyPr wrap="square">
            <a:spAutoFit/>
          </a:bodyPr>
          <a:p>
            <a:pPr indent="0"/>
            <a:r>
              <a:rPr b="1">
                <a:latin typeface="微软雅黑" panose="020B0503020204020204" charset="-122"/>
                <a:ea typeface="微软雅黑" panose="020B0503020204020204" charset="-122"/>
                <a:cs typeface="微软雅黑" panose="020B0503020204020204" charset="-122"/>
                <a:sym typeface="+mn-ea"/>
              </a:rPr>
              <a:t>归纳总结</a:t>
            </a:r>
            <a:r>
              <a:rPr lang="en-US" b="1">
                <a:latin typeface="微软雅黑" panose="020B0503020204020204" charset="-122"/>
                <a:ea typeface="微软雅黑" panose="020B0503020204020204" charset="-122"/>
                <a:cs typeface="微软雅黑" panose="020B0503020204020204" charset="-122"/>
                <a:sym typeface="+mn-ea"/>
              </a:rPr>
              <a:t>  </a:t>
            </a:r>
            <a:r>
              <a:rPr b="1">
                <a:latin typeface="微软雅黑" panose="020B0503020204020204" charset="-122"/>
                <a:ea typeface="微软雅黑" panose="020B0503020204020204" charset="-122"/>
                <a:cs typeface="微软雅黑" panose="020B0503020204020204" charset="-122"/>
                <a:sym typeface="+mn-ea"/>
              </a:rPr>
              <a:t>制备氢氧化亚铁的关键　</a:t>
            </a:r>
            <a:endParaRPr b="1">
              <a:latin typeface="微软雅黑" panose="020B0503020204020204" charset="-122"/>
              <a:ea typeface="微软雅黑" panose="020B0503020204020204" charset="-122"/>
              <a:cs typeface="微软雅黑" panose="020B0503020204020204" charset="-122"/>
              <a:sym typeface="+mn-ea"/>
            </a:endParaRPr>
          </a:p>
        </p:txBody>
      </p:sp>
      <p:sp>
        <p:nvSpPr>
          <p:cNvPr id="262" name="文本框 261"/>
          <p:cNvSpPr txBox="1"/>
          <p:nvPr/>
        </p:nvSpPr>
        <p:spPr>
          <a:xfrm>
            <a:off x="1587500" y="4445000"/>
            <a:ext cx="754634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溶液中不含</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等氧化性物质。</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制备过程中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保证生成的</a:t>
            </a:r>
            <a:r>
              <a:rPr lang="en-US" b="0">
                <a:latin typeface="微软雅黑" panose="020B0503020204020204" charset="-122"/>
                <a:ea typeface="微软雅黑" panose="020B0503020204020204" charset="-122"/>
                <a:cs typeface="微软雅黑" panose="020B0503020204020204" charset="-122"/>
              </a:rPr>
              <a:t>Fe(</a:t>
            </a:r>
            <a:r>
              <a:rPr lang="en-US" b="0">
                <a:latin typeface="微软雅黑" panose="020B0503020204020204" charset="-122"/>
                <a:ea typeface="微软雅黑" panose="020B0503020204020204" charset="-122"/>
                <a:cs typeface="微软雅黑" panose="020B0503020204020204" charset="-122"/>
              </a:rPr>
              <a:t>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在密闭的隔绝空气的体系中。</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lang="zh-CN" sz="2400" b="1">
                <a:latin typeface="微软雅黑" panose="020B0503020204020204" charset="-122"/>
                <a:ea typeface="微软雅黑" panose="020B0503020204020204" charset="-122"/>
                <a:cs typeface="微软雅黑" panose="020B0503020204020204" charset="-122"/>
                <a:sym typeface="+mn-ea"/>
              </a:rPr>
              <a:t>考法</a:t>
            </a:r>
            <a:r>
              <a:rPr lang="en-US" sz="2400" b="1">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　</a:t>
            </a:r>
            <a:r>
              <a:rPr lang="en-US" sz="2400" b="1">
                <a:latin typeface="微软雅黑" panose="020B0503020204020204" charset="-122"/>
                <a:ea typeface="微软雅黑" panose="020B0503020204020204" charset="-122"/>
                <a:cs typeface="微软雅黑" panose="020B0503020204020204" charset="-122"/>
                <a:sym typeface="+mn-ea"/>
              </a:rPr>
              <a:t>Fe</a:t>
            </a:r>
            <a:r>
              <a:rPr lang="en-US" sz="2400" b="1" baseline="30000">
                <a:latin typeface="微软雅黑" panose="020B0503020204020204" charset="-122"/>
                <a:ea typeface="微软雅黑" panose="020B0503020204020204" charset="-122"/>
                <a:cs typeface="微软雅黑" panose="020B0503020204020204" charset="-122"/>
                <a:sym typeface="+mn-ea"/>
              </a:rPr>
              <a:t>2+</a:t>
            </a:r>
            <a:r>
              <a:rPr lang="zh-CN" sz="2400" b="1">
                <a:latin typeface="微软雅黑" panose="020B0503020204020204" charset="-122"/>
                <a:ea typeface="微软雅黑" panose="020B0503020204020204" charset="-122"/>
                <a:cs typeface="微软雅黑" panose="020B0503020204020204" charset="-122"/>
                <a:sym typeface="+mn-ea"/>
              </a:rPr>
              <a:t>、</a:t>
            </a:r>
            <a:r>
              <a:rPr lang="en-US" sz="2400" b="1">
                <a:latin typeface="微软雅黑" panose="020B0503020204020204" charset="-122"/>
                <a:ea typeface="微软雅黑" panose="020B0503020204020204" charset="-122"/>
                <a:cs typeface="微软雅黑" panose="020B0503020204020204" charset="-122"/>
                <a:sym typeface="+mn-ea"/>
              </a:rPr>
              <a:t>Fe</a:t>
            </a:r>
            <a:r>
              <a:rPr lang="en-US" sz="2400" b="1" baseline="30000">
                <a:latin typeface="微软雅黑" panose="020B0503020204020204" charset="-122"/>
                <a:ea typeface="微软雅黑" panose="020B0503020204020204" charset="-122"/>
                <a:cs typeface="微软雅黑" panose="020B0503020204020204" charset="-122"/>
                <a:sym typeface="+mn-ea"/>
              </a:rPr>
              <a:t>3+</a:t>
            </a:r>
            <a:r>
              <a:rPr lang="zh-CN" sz="2400" b="1">
                <a:latin typeface="微软雅黑" panose="020B0503020204020204" charset="-122"/>
                <a:ea typeface="微软雅黑" panose="020B0503020204020204" charset="-122"/>
                <a:cs typeface="微软雅黑" panose="020B0503020204020204" charset="-122"/>
                <a:sym typeface="+mn-ea"/>
              </a:rPr>
              <a:t>的检验</a:t>
            </a:r>
            <a:endParaRPr lang="zh-CN" sz="24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2000" y="1609090"/>
            <a:ext cx="5080000" cy="3415030"/>
          </a:xfrm>
          <a:prstGeom prst="rect">
            <a:avLst/>
          </a:prstGeom>
          <a:noFill/>
          <a:ln w="9525">
            <a:noFill/>
          </a:ln>
        </p:spPr>
        <p:txBody>
          <a:bodyPr>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单一离子的检验</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用</a:t>
            </a:r>
            <a:r>
              <a:rPr lang="en-US" b="0">
                <a:solidFill>
                  <a:schemeClr val="tx1"/>
                </a:solidFill>
                <a:latin typeface="微软雅黑" panose="020B0503020204020204" charset="-122"/>
                <a:ea typeface="微软雅黑" panose="020B0503020204020204" charset="-122"/>
                <a:cs typeface="微软雅黑" panose="020B0503020204020204" charset="-122"/>
              </a:rPr>
              <a:t>KSCN</a:t>
            </a:r>
            <a:r>
              <a:rPr lang="zh-CN" b="0">
                <a:solidFill>
                  <a:schemeClr val="tx1"/>
                </a:solidFill>
                <a:latin typeface="微软雅黑" panose="020B0503020204020204" charset="-122"/>
                <a:ea typeface="微软雅黑" panose="020B0503020204020204" charset="-122"/>
                <a:cs typeface="微软雅黑" panose="020B0503020204020204" charset="-122"/>
              </a:rPr>
              <a:t>溶液和氯水</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(2)用NaOH溶液</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(3)特征检验方法</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2731770" y="2531110"/>
            <a:ext cx="6152515" cy="94996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2731770" y="3568700"/>
            <a:ext cx="5655945" cy="897255"/>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2731770" y="4553585"/>
            <a:ext cx="5513705" cy="158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62" name="文本框 261"/>
          <p:cNvSpPr txBox="1"/>
          <p:nvPr/>
        </p:nvSpPr>
        <p:spPr>
          <a:xfrm>
            <a:off x="635635" y="1181100"/>
            <a:ext cx="5080000" cy="368300"/>
          </a:xfrm>
          <a:prstGeom prst="rect">
            <a:avLst/>
          </a:prstGeom>
          <a:noFill/>
          <a:ln w="9525">
            <a:noFill/>
          </a:ln>
        </p:spPr>
        <p:txBody>
          <a:bodyPr>
            <a:spAutoFit/>
          </a:bodyPr>
          <a:p>
            <a:pPr indent="0"/>
            <a:r>
              <a:rPr lang="en-US"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含</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的混合溶液中</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的检验</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214370" y="1741170"/>
            <a:ext cx="6165215" cy="1417955"/>
          </a:xfrm>
          <a:prstGeom prst="rect">
            <a:avLst/>
          </a:prstGeom>
        </p:spPr>
      </p:pic>
      <p:sp>
        <p:nvSpPr>
          <p:cNvPr id="8" name="文本框 7"/>
          <p:cNvSpPr txBox="1"/>
          <p:nvPr>
            <p:custDataLst>
              <p:tags r:id="rId3"/>
            </p:custDataLst>
          </p:nvPr>
        </p:nvSpPr>
        <p:spPr>
          <a:xfrm>
            <a:off x="635635" y="3350895"/>
            <a:ext cx="5544820" cy="368300"/>
          </a:xfrm>
          <a:prstGeom prst="rect">
            <a:avLst/>
          </a:prstGeom>
          <a:solidFill>
            <a:srgbClr val="FFC000"/>
          </a:solidFill>
          <a:ln w="9525">
            <a:noFill/>
          </a:ln>
        </p:spPr>
        <p:txBody>
          <a:bodyPr wrap="square">
            <a:spAutoFit/>
          </a:bodyPr>
          <a:p>
            <a:pPr indent="0"/>
            <a:r>
              <a:rPr lang="zh-CN" b="1">
                <a:latin typeface="微软雅黑" panose="020B0503020204020204" charset="-122"/>
                <a:ea typeface="微软雅黑" panose="020B0503020204020204" charset="-122"/>
                <a:cs typeface="微软雅黑" panose="020B0503020204020204" charset="-122"/>
                <a:sym typeface="+mn-ea"/>
              </a:rPr>
              <a:t>关键点拨</a:t>
            </a:r>
            <a:r>
              <a:rPr lang="en-US" altLang="zh-CN" b="1">
                <a:latin typeface="微软雅黑" panose="020B0503020204020204" charset="-122"/>
                <a:ea typeface="微软雅黑" panose="020B0503020204020204" charset="-122"/>
                <a:cs typeface="微软雅黑" panose="020B0503020204020204" charset="-122"/>
                <a:sym typeface="+mn-ea"/>
              </a:rPr>
              <a:t>   </a:t>
            </a:r>
            <a:r>
              <a:rPr lang="zh-CN" b="1">
                <a:latin typeface="微软雅黑" panose="020B0503020204020204" charset="-122"/>
                <a:ea typeface="微软雅黑" panose="020B0503020204020204" charset="-122"/>
                <a:cs typeface="微软雅黑" panose="020B0503020204020204" charset="-122"/>
                <a:sym typeface="+mn-ea"/>
              </a:rPr>
              <a:t>用</a:t>
            </a:r>
            <a:r>
              <a:rPr lang="en-US" b="1">
                <a:latin typeface="微软雅黑" panose="020B0503020204020204" charset="-122"/>
                <a:ea typeface="微软雅黑" panose="020B0503020204020204" charset="-122"/>
                <a:cs typeface="微软雅黑" panose="020B0503020204020204" charset="-122"/>
                <a:sym typeface="+mn-ea"/>
              </a:rPr>
              <a:t>KMnO</a:t>
            </a:r>
            <a:r>
              <a:rPr lang="en-US" b="1" baseline="-25000">
                <a:latin typeface="微软雅黑" panose="020B0503020204020204" charset="-122"/>
                <a:ea typeface="微软雅黑" panose="020B0503020204020204" charset="-122"/>
                <a:cs typeface="微软雅黑" panose="020B0503020204020204" charset="-122"/>
                <a:sym typeface="+mn-ea"/>
              </a:rPr>
              <a:t>4</a:t>
            </a:r>
            <a:r>
              <a:rPr lang="zh-CN" b="1">
                <a:latin typeface="微软雅黑" panose="020B0503020204020204" charset="-122"/>
                <a:ea typeface="微软雅黑" panose="020B0503020204020204" charset="-122"/>
                <a:cs typeface="微软雅黑" panose="020B0503020204020204" charset="-122"/>
                <a:sym typeface="+mn-ea"/>
              </a:rPr>
              <a:t>溶液检验</a:t>
            </a:r>
            <a:r>
              <a:rPr lang="en-US" b="1">
                <a:latin typeface="微软雅黑" panose="020B0503020204020204" charset="-122"/>
                <a:ea typeface="微软雅黑" panose="020B0503020204020204" charset="-122"/>
                <a:cs typeface="微软雅黑" panose="020B0503020204020204" charset="-122"/>
                <a:sym typeface="+mn-ea"/>
              </a:rPr>
              <a:t>Fe</a:t>
            </a:r>
            <a:r>
              <a:rPr lang="en-US" b="1" baseline="30000">
                <a:latin typeface="微软雅黑" panose="020B0503020204020204" charset="-122"/>
                <a:ea typeface="微软雅黑" panose="020B0503020204020204" charset="-122"/>
                <a:cs typeface="微软雅黑" panose="020B0503020204020204" charset="-122"/>
                <a:sym typeface="+mn-ea"/>
              </a:rPr>
              <a:t>2+</a:t>
            </a:r>
            <a:r>
              <a:rPr lang="zh-CN" b="1">
                <a:latin typeface="微软雅黑" panose="020B0503020204020204" charset="-122"/>
                <a:ea typeface="微软雅黑" panose="020B0503020204020204" charset="-122"/>
                <a:cs typeface="微软雅黑" panose="020B0503020204020204" charset="-122"/>
                <a:sym typeface="+mn-ea"/>
              </a:rPr>
              <a:t>的注意点</a:t>
            </a:r>
            <a:endParaRPr b="1">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100455" y="3910965"/>
            <a:ext cx="9929495" cy="984885"/>
          </a:xfrm>
          <a:prstGeom prst="rect">
            <a:avLst/>
          </a:prstGeom>
          <a:noFill/>
          <a:ln w="9525">
            <a:noFill/>
          </a:ln>
        </p:spPr>
        <p:txBody>
          <a:bodyPr>
            <a:no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同时存在时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不能用酸性高锰酸钾溶液检验</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因为溶液中的</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也可还原高锰酸钾</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使溶液褪色。</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262" name="文本框 261"/>
          <p:cNvSpPr txBox="1"/>
          <p:nvPr/>
        </p:nvSpPr>
        <p:spPr>
          <a:xfrm>
            <a:off x="606425" y="1395730"/>
            <a:ext cx="10847705"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江苏</a:t>
            </a:r>
            <a:r>
              <a:rPr lang="en-US" b="0">
                <a:latin typeface="微软雅黑" panose="020B0503020204020204" charset="-122"/>
                <a:ea typeface="微软雅黑" panose="020B0503020204020204" charset="-122"/>
                <a:cs typeface="微软雅黑" panose="020B0503020204020204" charset="-122"/>
              </a:rPr>
              <a:t>2023</a:t>
            </a:r>
            <a:r>
              <a:rPr lang="en-US" b="0" i="1">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11,3</a:t>
            </a:r>
            <a:r>
              <a:rPr lang="zh-CN" b="0">
                <a:latin typeface="微软雅黑" panose="020B0503020204020204" charset="-122"/>
                <a:ea typeface="微软雅黑" panose="020B0503020204020204" charset="-122"/>
                <a:cs typeface="微软雅黑" panose="020B0503020204020204" charset="-122"/>
              </a:rPr>
              <a:t>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室温下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探究</a:t>
            </a:r>
            <a:r>
              <a:rPr lang="en-US" b="0">
                <a:latin typeface="微软雅黑" panose="020B0503020204020204" charset="-122"/>
                <a:ea typeface="微软雅黑" panose="020B0503020204020204" charset="-122"/>
                <a:cs typeface="微软雅黑" panose="020B0503020204020204" charset="-122"/>
              </a:rPr>
              <a:t>0.1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 FeSO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溶液的性质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下列实验方案能达到探究目的的是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07060" y="1902460"/>
          <a:ext cx="10979150" cy="2404110"/>
        </p:xfrm>
        <a:graphic>
          <a:graphicData uri="http://schemas.openxmlformats.org/drawingml/2006/table">
            <a:tbl>
              <a:tblPr/>
              <a:tblGrid>
                <a:gridCol w="962660"/>
                <a:gridCol w="2780030"/>
                <a:gridCol w="7236460"/>
              </a:tblGrid>
              <a:tr h="384810">
                <a:tc>
                  <a:txBody>
                    <a:bodyPr/>
                    <a:p>
                      <a:pPr indent="0" algn="ctr">
                        <a:buNone/>
                      </a:pPr>
                      <a:r>
                        <a:rPr lang="en-US" sz="1800" b="0">
                          <a:latin typeface="微软雅黑" panose="020B0503020204020204" charset="-122"/>
                          <a:ea typeface="微软雅黑" panose="020B0503020204020204" charset="-122"/>
                          <a:cs typeface="Calibri" panose="020F0502020204030204" charset="0"/>
                        </a:rPr>
                        <a:t>选项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探究目的</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实验方案</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24840">
                <a:tc>
                  <a:txBody>
                    <a:bodyPr/>
                    <a:p>
                      <a:pPr indent="0" algn="ctr">
                        <a:buNone/>
                      </a:pPr>
                      <a:r>
                        <a:rPr lang="en-US" sz="1800" b="0">
                          <a:latin typeface="微软雅黑" panose="020B0503020204020204" charset="-122"/>
                          <a:ea typeface="微软雅黑" panose="020B0503020204020204" charset="-122"/>
                          <a:cs typeface="NEU-BZ" charset="0"/>
                        </a:rPr>
                        <a:t>A</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溶液中是否含有Fe</a:t>
                      </a:r>
                      <a:r>
                        <a:rPr lang="en-US" sz="1800" b="0" baseline="30000">
                          <a:latin typeface="微软雅黑" panose="020B0503020204020204" charset="-122"/>
                          <a:ea typeface="微软雅黑" panose="020B0503020204020204" charset="-122"/>
                          <a:cs typeface="微软雅黑" panose="020B0503020204020204" charset="-122"/>
                        </a:rPr>
                        <a:t>3+</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向2 mL FeSO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溶液中滴加几滴新制氯水,再滴加</a:t>
                      </a:r>
                      <a:r>
                        <a:rPr lang="en-US" sz="1800" b="0">
                          <a:latin typeface="微软雅黑" panose="020B0503020204020204" charset="-122"/>
                          <a:ea typeface="微软雅黑" panose="020B0503020204020204" charset="-122"/>
                          <a:cs typeface="微软雅黑" panose="020B0503020204020204" charset="-122"/>
                        </a:rPr>
                        <a:t>KSCN溶液,观察溶液颜色变化</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24205">
                <a:tc>
                  <a:txBody>
                    <a:bodyPr/>
                    <a:p>
                      <a:pPr indent="0" algn="ctr">
                        <a:buNone/>
                      </a:pPr>
                      <a:r>
                        <a:rPr lang="en-US" sz="1800" b="0">
                          <a:latin typeface="微软雅黑" panose="020B0503020204020204" charset="-122"/>
                          <a:ea typeface="微软雅黑" panose="020B0503020204020204" charset="-122"/>
                          <a:cs typeface="NEU-BZ" charset="0"/>
                        </a:rPr>
                        <a:t>B</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是否有还原性</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向2 mL FeSO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溶液中滴加几滴酸性KMnO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溶液,观察溶液颜色变化</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5445">
                <a:tc>
                  <a:txBody>
                    <a:bodyPr/>
                    <a:p>
                      <a:pPr indent="0" algn="ctr">
                        <a:buNone/>
                      </a:pPr>
                      <a:r>
                        <a:rPr lang="en-US" sz="1800" b="0">
                          <a:latin typeface="微软雅黑" panose="020B0503020204020204" charset="-122"/>
                          <a:ea typeface="微软雅黑" panose="020B0503020204020204" charset="-122"/>
                          <a:cs typeface="NEU-BZ" charset="0"/>
                        </a:rPr>
                        <a:t>C</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是否水解</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向2 mL FeSO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溶液中滴加</a:t>
                      </a:r>
                      <a:r>
                        <a:rPr lang="en-US" sz="1800" b="0">
                          <a:latin typeface="微软雅黑" panose="020B0503020204020204" charset="-122"/>
                          <a:ea typeface="微软雅黑" panose="020B0503020204020204" charset="-122"/>
                          <a:cs typeface="微软雅黑" panose="020B0503020204020204" charset="-122"/>
                        </a:rPr>
                        <a:t>2~3滴酚酞试液,观察溶液颜色变化</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4810">
                <a:tc>
                  <a:txBody>
                    <a:bodyPr/>
                    <a:p>
                      <a:pPr indent="0" algn="ctr">
                        <a:buNone/>
                      </a:pPr>
                      <a:r>
                        <a:rPr lang="en-US" sz="1800" b="0">
                          <a:latin typeface="微软雅黑" panose="020B0503020204020204" charset="-122"/>
                          <a:ea typeface="微软雅黑" panose="020B0503020204020204" charset="-122"/>
                          <a:cs typeface="NEU-BZ" charset="0"/>
                        </a:rPr>
                        <a:t>D</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能否催化H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分解</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l">
                        <a:buNone/>
                      </a:pPr>
                      <a:r>
                        <a:rPr lang="en-US" sz="1800" b="0">
                          <a:latin typeface="微软雅黑" panose="020B0503020204020204" charset="-122"/>
                          <a:ea typeface="微软雅黑" panose="020B0503020204020204" charset="-122"/>
                          <a:cs typeface="微软雅黑" panose="020B0503020204020204" charset="-122"/>
                        </a:rPr>
                        <a:t>向2 mL 5% 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溶液中滴加几滴FeSO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溶液,观察气泡产生情况</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0890250" y="1534160"/>
            <a:ext cx="80518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B</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64" name="文本框 263"/>
          <p:cNvSpPr txBox="1"/>
          <p:nvPr/>
        </p:nvSpPr>
        <p:spPr>
          <a:xfrm>
            <a:off x="635000" y="1002665"/>
            <a:ext cx="10741660" cy="2999740"/>
          </a:xfrm>
          <a:prstGeom prst="rect">
            <a:avLst/>
          </a:prstGeom>
          <a:noFill/>
          <a:ln w="9525">
            <a:noFill/>
          </a:ln>
        </p:spPr>
        <p:txBody>
          <a:bodyPr wrap="square">
            <a:spAutoFit/>
          </a:bodyPr>
          <a:p>
            <a:pPr indent="0" algn="l">
              <a:lnSpc>
                <a:spcPct val="150000"/>
              </a:lnSpc>
            </a:pPr>
            <a:r>
              <a:rPr lang="zh-CN" b="0">
                <a:latin typeface="微软雅黑" panose="020B0503020204020204" charset="-122"/>
                <a:ea typeface="微软雅黑" panose="020B0503020204020204" charset="-122"/>
                <a:cs typeface="微软雅黑" panose="020B0503020204020204" charset="-122"/>
              </a:rPr>
              <a:t>【解析】可直接滴加</a:t>
            </a:r>
            <a:r>
              <a:rPr lang="en-US" b="0">
                <a:latin typeface="微软雅黑" panose="020B0503020204020204" charset="-122"/>
                <a:ea typeface="微软雅黑" panose="020B0503020204020204" charset="-122"/>
                <a:cs typeface="微软雅黑" panose="020B0503020204020204" charset="-122"/>
              </a:rPr>
              <a:t>KSCN</a:t>
            </a:r>
            <a:r>
              <a:rPr lang="zh-CN" b="0">
                <a:latin typeface="微软雅黑" panose="020B0503020204020204" charset="-122"/>
                <a:ea typeface="微软雅黑" panose="020B0503020204020204" charset="-122"/>
                <a:cs typeface="微软雅黑" panose="020B0503020204020204" charset="-122"/>
              </a:rPr>
              <a:t>溶液检验</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若溶液变红色说明存在</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如果先加入氯水则会氧化</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影响对实验结果的判断</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若溶液紫色褪去可说明</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Mn     </a:t>
            </a:r>
            <a:r>
              <a:rPr lang="zh-CN">
                <a:latin typeface="微软雅黑" panose="020B0503020204020204" charset="-122"/>
                <a:ea typeface="微软雅黑" panose="020B0503020204020204" charset="-122"/>
                <a:cs typeface="微软雅黑" panose="020B0503020204020204" charset="-122"/>
                <a:sym typeface="+mn-ea"/>
              </a:rPr>
              <a:t>还原</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具有还原性</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水解使溶液呈酸性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而酚酞试液的</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变色范围为</a:t>
            </a:r>
            <a:r>
              <a:rPr lang="en-US">
                <a:latin typeface="微软雅黑" panose="020B0503020204020204" charset="-122"/>
                <a:ea typeface="微软雅黑" panose="020B0503020204020204" charset="-122"/>
                <a:cs typeface="微软雅黑" panose="020B0503020204020204" charset="-122"/>
                <a:sym typeface="+mn-ea"/>
              </a:rPr>
              <a:t>8.2~10.0,</a:t>
            </a:r>
            <a:r>
              <a:rPr lang="zh-CN">
                <a:latin typeface="微软雅黑" panose="020B0503020204020204" charset="-122"/>
                <a:ea typeface="微软雅黑" panose="020B0503020204020204" charset="-122"/>
                <a:cs typeface="微软雅黑" panose="020B0503020204020204" charset="-122"/>
                <a:sym typeface="+mn-ea"/>
              </a:rPr>
              <a:t>所以无法使用酚酞试液检验</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是否水解</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可将</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氧化为</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对</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的分解有催化作用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无法通过观察气泡产生情况判断</a:t>
            </a:r>
            <a:r>
              <a:rPr lang="en-US">
                <a:latin typeface="微软雅黑" panose="020B0503020204020204" charset="-122"/>
                <a:ea typeface="微软雅黑" panose="020B0503020204020204" charset="-122"/>
                <a:cs typeface="微软雅黑" panose="020B0503020204020204" charset="-122"/>
                <a:sym typeface="+mn-ea"/>
              </a:rPr>
              <a:t>F     </a:t>
            </a:r>
            <a:r>
              <a:rPr lang="zh-CN">
                <a:latin typeface="微软雅黑" panose="020B0503020204020204" charset="-122"/>
                <a:ea typeface="微软雅黑" panose="020B0503020204020204" charset="-122"/>
                <a:cs typeface="微软雅黑" panose="020B0503020204020204" charset="-122"/>
                <a:sym typeface="+mn-ea"/>
              </a:rPr>
              <a:t>能否催化</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的分解</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gn="l">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gn="l">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7579360" y="1533525"/>
            <a:ext cx="353695" cy="329565"/>
          </a:xfrm>
          <a:prstGeom prst="rect">
            <a:avLst/>
          </a:prstGeom>
          <a:noFill/>
          <a:ln w="9525">
            <a:noFill/>
          </a:ln>
        </p:spPr>
      </p:pic>
      <p:pic>
        <p:nvPicPr>
          <p:cNvPr id="6" name="图片 5"/>
          <p:cNvPicPr/>
          <p:nvPr/>
        </p:nvPicPr>
        <p:blipFill>
          <a:blip r:embed="rId2"/>
          <a:stretch>
            <a:fillRect/>
          </a:stretch>
        </p:blipFill>
        <p:spPr>
          <a:xfrm>
            <a:off x="10306685" y="2335530"/>
            <a:ext cx="303530" cy="3575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1054100"/>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考法3　铁盐与亚铁盐水解原理的应用</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2000" y="1609090"/>
            <a:ext cx="5080000" cy="2168525"/>
          </a:xfrm>
          <a:prstGeom prst="rect">
            <a:avLst/>
          </a:prstGeom>
          <a:noFill/>
          <a:ln w="9525">
            <a:noFill/>
          </a:ln>
        </p:spPr>
        <p:txBody>
          <a:bodyPr>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盐溶液的配制与保存</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物质的制备</a:t>
            </a:r>
            <a:endParaRPr b="1">
              <a:latin typeface="微软雅黑" panose="020B0503020204020204" charset="-122"/>
              <a:ea typeface="微软雅黑" panose="020B0503020204020204" charset="-122"/>
              <a:cs typeface="微软雅黑" panose="020B0503020204020204" charset="-122"/>
            </a:endParaRPr>
          </a:p>
        </p:txBody>
      </p:sp>
      <p:pic>
        <p:nvPicPr>
          <p:cNvPr id="491" name="image479.jpeg"/>
          <p:cNvPicPr>
            <a:picLocks noChangeAspect="1"/>
          </p:cNvPicPr>
          <p:nvPr>
            <p:custDataLst>
              <p:tags r:id="rId1"/>
            </p:custDataLst>
          </p:nvPr>
        </p:nvPicPr>
        <p:blipFill>
          <a:blip r:embed="rId2"/>
          <a:stretch>
            <a:fillRect/>
          </a:stretch>
        </p:blipFill>
        <p:spPr>
          <a:xfrm>
            <a:off x="5842000" y="1059815"/>
            <a:ext cx="580390" cy="331470"/>
          </a:xfrm>
          <a:prstGeom prst="rect">
            <a:avLst/>
          </a:prstGeom>
        </p:spPr>
      </p:pic>
      <p:graphicFrame>
        <p:nvGraphicFramePr>
          <p:cNvPr id="3" name="表格 2"/>
          <p:cNvGraphicFramePr/>
          <p:nvPr>
            <p:custDataLst>
              <p:tags r:id="rId3"/>
            </p:custDataLst>
          </p:nvPr>
        </p:nvGraphicFramePr>
        <p:xfrm>
          <a:off x="2084705" y="2210435"/>
          <a:ext cx="8709025" cy="972185"/>
        </p:xfrm>
        <a:graphic>
          <a:graphicData uri="http://schemas.openxmlformats.org/drawingml/2006/table">
            <a:tbl>
              <a:tblPr/>
              <a:tblGrid>
                <a:gridCol w="2715260"/>
                <a:gridCol w="5993765"/>
              </a:tblGrid>
              <a:tr h="50736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的盐溶液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加少量铁粉,防止Fe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被氧化;</a:t>
                      </a:r>
                      <a:r>
                        <a:rPr lang="en-US" sz="1800" b="0">
                          <a:latin typeface="微软雅黑" panose="020B0503020204020204" charset="-122"/>
                          <a:ea typeface="微软雅黑" panose="020B0503020204020204" charset="-122"/>
                          <a:cs typeface="微软雅黑" panose="020B0503020204020204" charset="-122"/>
                        </a:rPr>
                        <a:t>加少量相应的酸,防止Fe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水解</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4820">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的盐溶液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加少量相应的酸,防止Fe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水解</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8" name="表格 7"/>
          <p:cNvGraphicFramePr/>
          <p:nvPr>
            <p:custDataLst>
              <p:tags r:id="rId4"/>
            </p:custDataLst>
          </p:nvPr>
        </p:nvGraphicFramePr>
        <p:xfrm>
          <a:off x="2084705" y="3995420"/>
          <a:ext cx="8708390" cy="909320"/>
        </p:xfrm>
        <a:graphic>
          <a:graphicData uri="http://schemas.openxmlformats.org/drawingml/2006/table">
            <a:tbl>
              <a:tblPr/>
              <a:tblGrid>
                <a:gridCol w="2714625"/>
                <a:gridCol w="5993765"/>
              </a:tblGrid>
              <a:tr h="43751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制备无水FeCl</a:t>
                      </a:r>
                      <a:r>
                        <a:rPr lang="en-US" sz="1800" b="0" baseline="-25000">
                          <a:latin typeface="微软雅黑" panose="020B0503020204020204" charset="-122"/>
                          <a:ea typeface="微软雅黑" panose="020B0503020204020204" charset="-122"/>
                          <a:cs typeface="微软雅黑" panose="020B0503020204020204" charset="-122"/>
                        </a:rPr>
                        <a:t>3</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在</a:t>
                      </a:r>
                      <a:r>
                        <a:rPr lang="en-US" sz="1800" b="0" u="wavy">
                          <a:latin typeface="微软雅黑" panose="020B0503020204020204" charset="-122"/>
                          <a:ea typeface="微软雅黑" panose="020B0503020204020204" charset="-122"/>
                          <a:cs typeface="微软雅黑" panose="020B0503020204020204" charset="-122"/>
                        </a:rPr>
                        <a:t>HCl气流</a:t>
                      </a:r>
                      <a:r>
                        <a:rPr lang="en-US" sz="1800" b="0">
                          <a:latin typeface="微软雅黑" panose="020B0503020204020204" charset="-122"/>
                          <a:ea typeface="微软雅黑" panose="020B0503020204020204" charset="-122"/>
                          <a:cs typeface="微软雅黑" panose="020B0503020204020204" charset="-122"/>
                        </a:rPr>
                        <a:t>中加热蒸干FeCl</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180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制备</a:t>
                      </a:r>
                      <a:r>
                        <a:rPr lang="en-US" sz="1800" b="0">
                          <a:latin typeface="微软雅黑" panose="020B0503020204020204" charset="-122"/>
                          <a:ea typeface="微软雅黑" panose="020B0503020204020204" charset="-122"/>
                          <a:cs typeface="微软雅黑" panose="020B0503020204020204" charset="-122"/>
                        </a:rPr>
                        <a:t>Fe(OH)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胶体</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向沸水中滴加饱和FeCl</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溶液并煮沸至液体变为红褐色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66" name="文本框 265"/>
          <p:cNvSpPr txBox="1"/>
          <p:nvPr/>
        </p:nvSpPr>
        <p:spPr>
          <a:xfrm>
            <a:off x="720090" y="842010"/>
            <a:ext cx="10888980" cy="5123180"/>
          </a:xfrm>
          <a:prstGeom prst="rect">
            <a:avLst/>
          </a:prstGeom>
          <a:noFill/>
          <a:ln w="9525">
            <a:noFill/>
          </a:ln>
        </p:spPr>
        <p:txBody>
          <a:bodyPr wrap="square">
            <a:spAutoFit/>
          </a:bodyPr>
          <a:p>
            <a:pPr indent="0">
              <a:lnSpc>
                <a:spcPct val="150000"/>
              </a:lnSpc>
            </a:pPr>
            <a:r>
              <a:rPr lang="en-US" sz="2000" b="1">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工业生产时溶液中</a:t>
            </a:r>
            <a:r>
              <a:rPr lang="en-US" sz="2000" b="1">
                <a:solidFill>
                  <a:schemeClr val="tx1"/>
                </a:solidFill>
                <a:latin typeface="微软雅黑" panose="020B0503020204020204" charset="-122"/>
                <a:ea typeface="微软雅黑" panose="020B0503020204020204" charset="-122"/>
                <a:cs typeface="微软雅黑" panose="020B0503020204020204" charset="-122"/>
              </a:rPr>
              <a:t>Fe</a:t>
            </a:r>
            <a:r>
              <a:rPr lang="en-US" sz="2000" b="1" baseline="30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a:t>
            </a:r>
            <a:r>
              <a:rPr lang="en-US" sz="2000" b="1">
                <a:solidFill>
                  <a:schemeClr val="tx1"/>
                </a:solidFill>
                <a:latin typeface="微软雅黑" panose="020B0503020204020204" charset="-122"/>
                <a:ea typeface="微软雅黑" panose="020B0503020204020204" charset="-122"/>
                <a:cs typeface="微软雅黑" panose="020B0503020204020204" charset="-122"/>
              </a:rPr>
              <a:t>Fe</a:t>
            </a:r>
            <a:r>
              <a:rPr lang="en-US" sz="2000" b="1" baseline="30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的去除方法</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原理</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完全生成氢氧化物沉淀时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溶液的</a:t>
            </a:r>
            <a:r>
              <a:rPr lang="en-US" b="0">
                <a:solidFill>
                  <a:schemeClr val="tx1"/>
                </a:solidFill>
                <a:latin typeface="微软雅黑" panose="020B0503020204020204" charset="-122"/>
                <a:ea typeface="微软雅黑" panose="020B0503020204020204" charset="-122"/>
                <a:cs typeface="微软雅黑" panose="020B0503020204020204" charset="-122"/>
              </a:rPr>
              <a:t>pH</a:t>
            </a:r>
            <a:r>
              <a:rPr lang="zh-CN" b="0">
                <a:solidFill>
                  <a:schemeClr val="tx1"/>
                </a:solidFill>
                <a:latin typeface="微软雅黑" panose="020B0503020204020204" charset="-122"/>
                <a:ea typeface="微软雅黑" panose="020B0503020204020204" charset="-122"/>
                <a:cs typeface="微软雅黑" panose="020B0503020204020204" charset="-122"/>
              </a:rPr>
              <a:t>分别为</a:t>
            </a:r>
            <a:r>
              <a:rPr lang="en-US" b="0">
                <a:solidFill>
                  <a:schemeClr val="tx1"/>
                </a:solidFill>
                <a:latin typeface="微软雅黑" panose="020B0503020204020204" charset="-122"/>
                <a:ea typeface="微软雅黑" panose="020B0503020204020204" charset="-122"/>
                <a:cs typeface="微软雅黑" panose="020B0503020204020204" charset="-122"/>
              </a:rPr>
              <a:t>pH≥3.7</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pH≥9.6(</a:t>
            </a:r>
            <a:r>
              <a:rPr lang="zh-CN" b="0">
                <a:solidFill>
                  <a:schemeClr val="tx1"/>
                </a:solidFill>
                <a:latin typeface="微软雅黑" panose="020B0503020204020204" charset="-122"/>
                <a:ea typeface="微软雅黑" panose="020B0503020204020204" charset="-122"/>
                <a:cs typeface="微软雅黑" panose="020B0503020204020204" charset="-122"/>
              </a:rPr>
              <a:t>具体数值以题目信息为准</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步骤</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除去溶液中的</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一般加入能与</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反应的物质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但不能引入新的杂质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调节溶液的</a:t>
            </a:r>
            <a:r>
              <a:rPr lang="en-US" b="0">
                <a:solidFill>
                  <a:schemeClr val="tx1"/>
                </a:solidFill>
                <a:latin typeface="微软雅黑" panose="020B0503020204020204" charset="-122"/>
                <a:ea typeface="微软雅黑" panose="020B0503020204020204" charset="-122"/>
                <a:cs typeface="微软雅黑" panose="020B0503020204020204" charset="-122"/>
              </a:rPr>
              <a:t>pH≥3.7,</a:t>
            </a:r>
            <a:r>
              <a:rPr lang="zh-CN" b="0">
                <a:solidFill>
                  <a:schemeClr val="tx1"/>
                </a:solidFill>
                <a:latin typeface="微软雅黑" panose="020B0503020204020204" charset="-122"/>
                <a:ea typeface="微软雅黑" panose="020B0503020204020204" charset="-122"/>
                <a:cs typeface="微软雅黑" panose="020B0503020204020204" charset="-122"/>
              </a:rPr>
              <a:t>使</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转化为</a:t>
            </a:r>
            <a:r>
              <a:rPr lang="en-US" b="0">
                <a:solidFill>
                  <a:schemeClr val="tx1"/>
                </a:solidFill>
                <a:latin typeface="微软雅黑" panose="020B0503020204020204" charset="-122"/>
                <a:ea typeface="微软雅黑" panose="020B0503020204020204" charset="-122"/>
                <a:cs typeface="微软雅黑" panose="020B0503020204020204" charset="-122"/>
              </a:rPr>
              <a:t>Fe(OH)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沉淀而除去。</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除去溶液中的</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先加入</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或其他氧化剂</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但不引入新的杂质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使</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转化为</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然后调节溶液的</a:t>
            </a:r>
            <a:r>
              <a:rPr lang="en-US" b="0">
                <a:solidFill>
                  <a:schemeClr val="tx1"/>
                </a:solidFill>
                <a:latin typeface="微软雅黑" panose="020B0503020204020204" charset="-122"/>
                <a:ea typeface="微软雅黑" panose="020B0503020204020204" charset="-122"/>
                <a:cs typeface="微软雅黑" panose="020B0503020204020204" charset="-122"/>
              </a:rPr>
              <a:t>pH≥3.7,</a:t>
            </a:r>
            <a:r>
              <a:rPr lang="zh-CN" b="0">
                <a:solidFill>
                  <a:schemeClr val="tx1"/>
                </a:solidFill>
                <a:latin typeface="微软雅黑" panose="020B0503020204020204" charset="-122"/>
                <a:ea typeface="微软雅黑" panose="020B0503020204020204" charset="-122"/>
                <a:cs typeface="微软雅黑" panose="020B0503020204020204" charset="-122"/>
              </a:rPr>
              <a:t>使</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水解生成</a:t>
            </a:r>
            <a:r>
              <a:rPr lang="en-US" b="0">
                <a:solidFill>
                  <a:schemeClr val="tx1"/>
                </a:solidFill>
                <a:latin typeface="微软雅黑" panose="020B0503020204020204" charset="-122"/>
                <a:ea typeface="微软雅黑" panose="020B0503020204020204" charset="-122"/>
                <a:cs typeface="微软雅黑" panose="020B0503020204020204" charset="-122"/>
              </a:rPr>
              <a:t>Fe(OH)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沉淀而除去。</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示例</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除去</a:t>
            </a:r>
            <a:r>
              <a:rPr lang="en-US" b="0">
                <a:solidFill>
                  <a:schemeClr val="tx1"/>
                </a:solidFill>
                <a:latin typeface="微软雅黑" panose="020B0503020204020204" charset="-122"/>
                <a:ea typeface="微软雅黑" panose="020B0503020204020204" charset="-122"/>
                <a:cs typeface="微软雅黑" panose="020B0503020204020204" charset="-122"/>
              </a:rPr>
              <a:t>MgCl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溶液中的</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可在加热搅拌条件下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加入足量</a:t>
            </a:r>
            <a:r>
              <a:rPr lang="en-US" b="0">
                <a:solidFill>
                  <a:schemeClr val="tx1"/>
                </a:solidFill>
                <a:latin typeface="微软雅黑" panose="020B0503020204020204" charset="-122"/>
                <a:ea typeface="微软雅黑" panose="020B0503020204020204" charset="-122"/>
                <a:cs typeface="微软雅黑" panose="020B0503020204020204" charset="-122"/>
              </a:rPr>
              <a:t>MgO</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a:solidFill>
                  <a:schemeClr val="tx1"/>
                </a:solidFill>
                <a:latin typeface="微软雅黑" panose="020B0503020204020204" charset="-122"/>
                <a:ea typeface="微软雅黑" panose="020B0503020204020204" charset="-122"/>
                <a:cs typeface="微软雅黑" panose="020B0503020204020204" charset="-122"/>
              </a:rPr>
              <a:t>MgCO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a:solidFill>
                  <a:schemeClr val="tx1"/>
                </a:solidFill>
                <a:latin typeface="微软雅黑" panose="020B0503020204020204" charset="-122"/>
                <a:ea typeface="微软雅黑" panose="020B0503020204020204" charset="-122"/>
                <a:cs typeface="微软雅黑" panose="020B0503020204020204" charset="-122"/>
              </a:rPr>
              <a:t>Mg(OH)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充分反应后过滤除去。</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除去</a:t>
            </a:r>
            <a:r>
              <a:rPr lang="en-US" b="0">
                <a:solidFill>
                  <a:schemeClr val="tx1"/>
                </a:solidFill>
                <a:latin typeface="微软雅黑" panose="020B0503020204020204" charset="-122"/>
                <a:ea typeface="微软雅黑" panose="020B0503020204020204" charset="-122"/>
                <a:cs typeface="微软雅黑" panose="020B0503020204020204" charset="-122"/>
              </a:rPr>
              <a:t>CuCl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溶液中的</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先加入</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或通入</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然后在加热搅拌条件下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加入足量</a:t>
            </a:r>
            <a:r>
              <a:rPr lang="en-US" b="0">
                <a:solidFill>
                  <a:schemeClr val="tx1"/>
                </a:solidFill>
                <a:latin typeface="微软雅黑" panose="020B0503020204020204" charset="-122"/>
                <a:ea typeface="微软雅黑" panose="020B0503020204020204" charset="-122"/>
                <a:cs typeface="微软雅黑" panose="020B0503020204020204" charset="-122"/>
              </a:rPr>
              <a:t>CuO</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a:solidFill>
                  <a:schemeClr val="tx1"/>
                </a:solidFill>
                <a:latin typeface="微软雅黑" panose="020B0503020204020204" charset="-122"/>
                <a:ea typeface="微软雅黑" panose="020B0503020204020204" charset="-122"/>
                <a:cs typeface="微软雅黑" panose="020B0503020204020204" charset="-122"/>
              </a:rPr>
              <a:t>CuCO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a:solidFill>
                  <a:schemeClr val="tx1"/>
                </a:solidFill>
                <a:latin typeface="微软雅黑" panose="020B0503020204020204" charset="-122"/>
                <a:ea typeface="微软雅黑" panose="020B0503020204020204" charset="-122"/>
                <a:cs typeface="微软雅黑" panose="020B0503020204020204" charset="-122"/>
              </a:rPr>
              <a:t>Cu(OH)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充分反应后过滤除去。</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266" name="文本框 265"/>
          <p:cNvSpPr txBox="1"/>
          <p:nvPr/>
        </p:nvSpPr>
        <p:spPr>
          <a:xfrm>
            <a:off x="539115" y="1305560"/>
            <a:ext cx="11046460" cy="92202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辽宁</a:t>
            </a:r>
            <a:r>
              <a:rPr lang="en-US" b="0">
                <a:latin typeface="仿宋" panose="02010609060101010101" charset="-122"/>
                <a:ea typeface="仿宋" panose="02010609060101010101" charset="-122"/>
                <a:cs typeface="仿宋" panose="02010609060101010101" charset="-122"/>
              </a:rPr>
              <a:t>2022</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16</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某工厂采用辉铋矿</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主要成分为</a:t>
            </a:r>
            <a:r>
              <a:rPr lang="en-US" b="0">
                <a:latin typeface="微软雅黑" panose="020B0503020204020204" charset="-122"/>
                <a:ea typeface="微软雅黑" panose="020B0503020204020204" charset="-122"/>
                <a:cs typeface="微软雅黑" panose="020B0503020204020204" charset="-122"/>
              </a:rPr>
              <a:t>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含有</a:t>
            </a:r>
            <a:r>
              <a:rPr lang="en-US" b="0">
                <a:latin typeface="微软雅黑" panose="020B0503020204020204" charset="-122"/>
                <a:ea typeface="微软雅黑" panose="020B0503020204020204" charset="-122"/>
                <a:cs typeface="微软雅黑" panose="020B0503020204020204" charset="-122"/>
              </a:rPr>
              <a:t>FeS</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SiO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杂质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与软锰矿</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主要成分为</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联合焙烧法制备</a:t>
            </a:r>
            <a:r>
              <a:rPr lang="en-US" b="0">
                <a:latin typeface="微软雅黑" panose="020B0503020204020204" charset="-122"/>
                <a:ea typeface="微软雅黑" panose="020B0503020204020204" charset="-122"/>
                <a:cs typeface="微软雅黑" panose="020B0503020204020204" charset="-122"/>
              </a:rPr>
              <a:t>BiOCl</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MnSO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工艺流程如下</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96" name="image484.jpeg"/>
          <p:cNvPicPr>
            <a:picLocks noChangeAspect="1"/>
          </p:cNvPicPr>
          <p:nvPr>
            <p:custDataLst>
              <p:tags r:id="rId1"/>
            </p:custDataLst>
          </p:nvPr>
        </p:nvPicPr>
        <p:blipFill>
          <a:blip r:embed="rId2"/>
          <a:stretch>
            <a:fillRect/>
          </a:stretch>
        </p:blipFill>
        <p:spPr>
          <a:xfrm>
            <a:off x="3043555" y="2227580"/>
            <a:ext cx="6037580" cy="1509395"/>
          </a:xfrm>
          <a:prstGeom prst="rect">
            <a:avLst/>
          </a:prstGeom>
        </p:spPr>
      </p:pic>
      <p:sp>
        <p:nvSpPr>
          <p:cNvPr id="5" name="文本框 4"/>
          <p:cNvSpPr txBox="1"/>
          <p:nvPr/>
        </p:nvSpPr>
        <p:spPr>
          <a:xfrm>
            <a:off x="606425" y="4028440"/>
            <a:ext cx="8084820" cy="13379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已知</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焙烧时过量的</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分解为</a:t>
            </a:r>
            <a:r>
              <a:rPr lang="en-US" b="0">
                <a:latin typeface="微软雅黑" panose="020B0503020204020204" charset="-122"/>
                <a:ea typeface="微软雅黑" panose="020B0503020204020204" charset="-122"/>
                <a:cs typeface="微软雅黑" panose="020B0503020204020204" charset="-122"/>
              </a:rPr>
              <a:t>Mn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,FeS</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转变为</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金属活动性</a:t>
            </a:r>
            <a:r>
              <a:rPr lang="en-US" b="0">
                <a:latin typeface="微软雅黑" panose="020B0503020204020204" charset="-122"/>
                <a:ea typeface="微软雅黑" panose="020B0503020204020204" charset="-122"/>
                <a:cs typeface="微软雅黑" panose="020B0503020204020204" charset="-122"/>
              </a:rPr>
              <a:t>:Fe&gt;</a:t>
            </a:r>
            <a:r>
              <a:rPr lang="en-US" b="0">
                <a:latin typeface="微软雅黑" panose="020B0503020204020204" charset="-122"/>
                <a:ea typeface="微软雅黑" panose="020B0503020204020204" charset="-122"/>
                <a:cs typeface="微软雅黑" panose="020B0503020204020204" charset="-122"/>
              </a:rPr>
              <a:t>(H</a:t>
            </a:r>
            <a:r>
              <a:rPr lang="en-US" b="0">
                <a:latin typeface="微软雅黑" panose="020B0503020204020204" charset="-122"/>
                <a:ea typeface="微软雅黑" panose="020B0503020204020204" charset="-122"/>
                <a:cs typeface="微软雅黑" panose="020B0503020204020204" charset="-122"/>
              </a:rPr>
              <a:t>)&gt;Bi&gt;Cu</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相关金属离子形成氢氧化物的</a:t>
            </a:r>
            <a:r>
              <a:rPr lang="en-US" b="0">
                <a:latin typeface="微软雅黑" panose="020B0503020204020204" charset="-122"/>
                <a:ea typeface="微软雅黑" panose="020B0503020204020204" charset="-122"/>
                <a:cs typeface="微软雅黑" panose="020B0503020204020204" charset="-122"/>
              </a:rPr>
              <a:t>pH</a:t>
            </a:r>
            <a:r>
              <a:rPr lang="zh-CN" b="0">
                <a:latin typeface="微软雅黑" panose="020B0503020204020204" charset="-122"/>
                <a:ea typeface="微软雅黑" panose="020B0503020204020204" charset="-122"/>
                <a:cs typeface="微软雅黑" panose="020B0503020204020204" charset="-122"/>
              </a:rPr>
              <a:t>范围如下</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7</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55828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钠及其化合物　碱金属元素</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3" name="表格 2"/>
          <p:cNvGraphicFramePr/>
          <p:nvPr>
            <p:custDataLst>
              <p:tags r:id="rId1"/>
            </p:custDataLst>
          </p:nvPr>
        </p:nvGraphicFramePr>
        <p:xfrm>
          <a:off x="3355340" y="1045845"/>
          <a:ext cx="4605020" cy="1241425"/>
        </p:xfrm>
        <a:graphic>
          <a:graphicData uri="http://schemas.openxmlformats.org/drawingml/2006/table">
            <a:tbl>
              <a:tblPr/>
              <a:tblGrid>
                <a:gridCol w="1001395"/>
                <a:gridCol w="1801495"/>
                <a:gridCol w="1802130"/>
              </a:tblGrid>
              <a:tr h="340360">
                <a:tc>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开始沉淀pH</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完全沉淀pH</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0355">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6.5</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8.3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0355">
                <a:tc>
                  <a:txBody>
                    <a:bodyPr/>
                    <a:p>
                      <a:pPr indent="0" algn="ctr">
                        <a:buNone/>
                      </a:pPr>
                      <a:r>
                        <a:rPr lang="en-US" sz="1800" b="0">
                          <a:latin typeface="微软雅黑" panose="020B0503020204020204" charset="-122"/>
                          <a:ea typeface="微软雅黑" panose="020B0503020204020204" charset="-122"/>
                          <a:cs typeface="NEU-BZ" charset="0"/>
                        </a:rPr>
                        <a:t>Fe</a:t>
                      </a:r>
                      <a:r>
                        <a:rPr lang="en-US" sz="1800" b="0" baseline="30000">
                          <a:latin typeface="微软雅黑" panose="020B0503020204020204" charset="-122"/>
                          <a:ea typeface="微软雅黑" panose="020B0503020204020204" charset="-122"/>
                          <a:cs typeface="NEU-BZ" charset="0"/>
                        </a:rPr>
                        <a:t>3+</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1.6</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2.8</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0355">
                <a:tc>
                  <a:txBody>
                    <a:bodyPr/>
                    <a:p>
                      <a:pPr indent="0" algn="ctr">
                        <a:buNone/>
                      </a:pPr>
                      <a:r>
                        <a:rPr lang="en-US" sz="1800" b="0">
                          <a:latin typeface="微软雅黑" panose="020B0503020204020204" charset="-122"/>
                          <a:ea typeface="微软雅黑" panose="020B0503020204020204" charset="-122"/>
                          <a:cs typeface="NEU-BZ" charset="0"/>
                        </a:rPr>
                        <a:t>Mn</a:t>
                      </a:r>
                      <a:r>
                        <a:rPr lang="en-US" sz="1800" b="0" baseline="30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8.1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10.1</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03885" y="2434590"/>
            <a:ext cx="10815320"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回答下列问题</a:t>
            </a:r>
            <a:r>
              <a:rPr lang="en-US" b="0">
                <a:latin typeface="微软雅黑" panose="020B0503020204020204" charset="-122"/>
                <a:ea typeface="微软雅黑" panose="020B0503020204020204" charset="-122"/>
                <a:cs typeface="微软雅黑" panose="020B0503020204020204" charset="-122"/>
              </a:rPr>
              <a:t>:(1)Bi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在空气中单独焙烧生成</a:t>
            </a:r>
            <a:r>
              <a:rPr lang="en-US" b="0">
                <a:latin typeface="微软雅黑" panose="020B0503020204020204" charset="-122"/>
                <a:ea typeface="微软雅黑" panose="020B0503020204020204" charset="-122"/>
                <a:cs typeface="微软雅黑" panose="020B0503020204020204" charset="-122"/>
              </a:rPr>
              <a:t>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反应的化学方程式为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酸浸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中过量浓盐酸的作用为</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充分浸出</a:t>
            </a:r>
            <a:r>
              <a:rPr lang="en-US" b="0">
                <a:latin typeface="微软雅黑" panose="020B0503020204020204" charset="-122"/>
                <a:ea typeface="微软雅黑" panose="020B0503020204020204" charset="-122"/>
                <a:cs typeface="微软雅黑" panose="020B0503020204020204" charset="-122"/>
              </a:rPr>
              <a:t>Bi</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Mn</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;②</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滤渣的主要成分为</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填化学式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(4)</a:t>
            </a:r>
            <a:r>
              <a:rPr lang="zh-CN" b="0">
                <a:latin typeface="微软雅黑" panose="020B0503020204020204" charset="-122"/>
                <a:ea typeface="微软雅黑" panose="020B0503020204020204" charset="-122"/>
                <a:cs typeface="微软雅黑" panose="020B0503020204020204" charset="-122"/>
              </a:rPr>
              <a:t>生成气体</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的离子方程式为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(5)</a:t>
            </a:r>
            <a:r>
              <a:rPr lang="zh-CN" b="0">
                <a:latin typeface="微软雅黑" panose="020B0503020204020204" charset="-122"/>
                <a:ea typeface="微软雅黑" panose="020B0503020204020204" charset="-122"/>
                <a:cs typeface="微软雅黑" panose="020B0503020204020204" charset="-122"/>
              </a:rPr>
              <a:t>加入金属</a:t>
            </a:r>
            <a:r>
              <a:rPr lang="en-US" b="0">
                <a:latin typeface="微软雅黑" panose="020B0503020204020204" charset="-122"/>
                <a:ea typeface="微软雅黑" panose="020B0503020204020204" charset="-122"/>
                <a:cs typeface="微软雅黑" panose="020B0503020204020204" charset="-122"/>
              </a:rPr>
              <a:t>Bi</a:t>
            </a:r>
            <a:r>
              <a:rPr lang="zh-CN" b="0">
                <a:latin typeface="微软雅黑" panose="020B0503020204020204" charset="-122"/>
                <a:ea typeface="微软雅黑" panose="020B0503020204020204" charset="-122"/>
                <a:cs typeface="微软雅黑" panose="020B0503020204020204" charset="-122"/>
              </a:rPr>
              <a:t>的目的是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a:stretch>
            <a:fillRect/>
          </a:stretch>
        </p:blipFill>
        <p:spPr>
          <a:xfrm>
            <a:off x="6633210" y="2759075"/>
            <a:ext cx="2882900" cy="387350"/>
          </a:xfrm>
          <a:prstGeom prst="rect">
            <a:avLst/>
          </a:prstGeom>
        </p:spPr>
      </p:pic>
      <p:sp>
        <p:nvSpPr>
          <p:cNvPr id="272" name="文本框 271"/>
          <p:cNvSpPr txBox="1"/>
          <p:nvPr/>
        </p:nvSpPr>
        <p:spPr>
          <a:xfrm>
            <a:off x="7005955" y="3308350"/>
            <a:ext cx="2941955"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抑制</a:t>
            </a:r>
            <a:r>
              <a:rPr lang="en-US" b="0">
                <a:solidFill>
                  <a:srgbClr val="FF0000"/>
                </a:solidFill>
                <a:latin typeface="微软雅黑" panose="020B0503020204020204" charset="-122"/>
                <a:ea typeface="微软雅黑" panose="020B0503020204020204" charset="-122"/>
                <a:cs typeface="微软雅黑" panose="020B0503020204020204" charset="-122"/>
              </a:rPr>
              <a:t>Bi</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3+</a:t>
            </a:r>
            <a:r>
              <a:rPr lang="zh-CN" b="0">
                <a:solidFill>
                  <a:srgbClr val="FF0000"/>
                </a:solidFill>
                <a:latin typeface="微软雅黑" panose="020B0503020204020204" charset="-122"/>
                <a:ea typeface="微软雅黑" panose="020B0503020204020204" charset="-122"/>
                <a:cs typeface="微软雅黑" panose="020B0503020204020204" charset="-122"/>
              </a:rPr>
              <a:t>水解</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985135" y="3750945"/>
            <a:ext cx="141922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SiO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2</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8" name="图片 7"/>
          <p:cNvPicPr>
            <a:picLocks noChangeAspect="1"/>
          </p:cNvPicPr>
          <p:nvPr/>
        </p:nvPicPr>
        <p:blipFill>
          <a:blip r:embed="rId3"/>
          <a:stretch>
            <a:fillRect/>
          </a:stretch>
        </p:blipFill>
        <p:spPr>
          <a:xfrm>
            <a:off x="4061460" y="4201795"/>
            <a:ext cx="3898900" cy="254000"/>
          </a:xfrm>
          <a:prstGeom prst="rect">
            <a:avLst/>
          </a:prstGeom>
        </p:spPr>
      </p:pic>
      <p:sp>
        <p:nvSpPr>
          <p:cNvPr id="9" name="文本框 8"/>
          <p:cNvSpPr txBox="1"/>
          <p:nvPr/>
        </p:nvSpPr>
        <p:spPr>
          <a:xfrm>
            <a:off x="3556000" y="4561205"/>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还原</a:t>
            </a:r>
            <a:r>
              <a:rPr lang="en-US" b="0">
                <a:solidFill>
                  <a:srgbClr val="FF0000"/>
                </a:solidFill>
                <a:latin typeface="微软雅黑" panose="020B0503020204020204" charset="-122"/>
                <a:ea typeface="微软雅黑" panose="020B0503020204020204" charset="-122"/>
                <a:cs typeface="微软雅黑" panose="020B0503020204020204" charset="-122"/>
              </a:rPr>
              <a:t>Fe</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3+</a:t>
            </a:r>
            <a:r>
              <a:rPr lang="zh-CN" b="0">
                <a:solidFill>
                  <a:srgbClr val="FF0000"/>
                </a:solidFill>
                <a:latin typeface="微软雅黑" panose="020B0503020204020204" charset="-122"/>
                <a:ea typeface="微软雅黑" panose="020B0503020204020204" charset="-122"/>
                <a:cs typeface="微软雅黑" panose="020B0503020204020204" charset="-122"/>
              </a:rPr>
              <a:t>至</a:t>
            </a:r>
            <a:r>
              <a:rPr lang="en-US" b="0">
                <a:solidFill>
                  <a:srgbClr val="FF0000"/>
                </a:solidFill>
                <a:latin typeface="微软雅黑" panose="020B0503020204020204" charset="-122"/>
                <a:ea typeface="微软雅黑" panose="020B0503020204020204" charset="-122"/>
                <a:cs typeface="微软雅黑" panose="020B0503020204020204" charset="-122"/>
              </a:rPr>
              <a:t>Fe</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b="0" baseline="300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p:bldP spid="7"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17" name="组合 16"/>
          <p:cNvGrpSpPr/>
          <p:nvPr/>
        </p:nvGrpSpPr>
        <p:grpSpPr>
          <a:xfrm>
            <a:off x="582295" y="895350"/>
            <a:ext cx="11027410" cy="4961255"/>
            <a:chOff x="917" y="1410"/>
            <a:chExt cx="17366" cy="7813"/>
          </a:xfrm>
        </p:grpSpPr>
        <p:sp>
          <p:nvSpPr>
            <p:cNvPr id="8" name="文本框 7"/>
            <p:cNvSpPr txBox="1"/>
            <p:nvPr>
              <p:custDataLst>
                <p:tags r:id="rId1"/>
              </p:custDataLst>
            </p:nvPr>
          </p:nvSpPr>
          <p:spPr>
            <a:xfrm>
              <a:off x="1001" y="1410"/>
              <a:ext cx="1916" cy="580"/>
            </a:xfrm>
            <a:prstGeom prst="rect">
              <a:avLst/>
            </a:prstGeom>
            <a:solidFill>
              <a:srgbClr val="FFC000"/>
            </a:solidFill>
            <a:ln w="9525">
              <a:noFill/>
            </a:ln>
          </p:spPr>
          <p:txBody>
            <a:bodyPr wrap="square">
              <a:spAutoFit/>
            </a:bodyPr>
            <a:p>
              <a:pPr indent="0"/>
              <a:r>
                <a:rPr lang="zh-CN" b="1">
                  <a:latin typeface="微软雅黑" panose="020B0503020204020204" charset="-122"/>
                  <a:ea typeface="微软雅黑" panose="020B0503020204020204" charset="-122"/>
                  <a:cs typeface="微软雅黑" panose="020B0503020204020204" charset="-122"/>
                  <a:sym typeface="+mn-ea"/>
                </a:rPr>
                <a:t>思路分析</a:t>
              </a:r>
              <a:endParaRPr lang="zh-CN" b="1">
                <a:latin typeface="微软雅黑" panose="020B0503020204020204" charset="-122"/>
                <a:ea typeface="微软雅黑" panose="020B0503020204020204" charset="-122"/>
                <a:cs typeface="微软雅黑" panose="020B0503020204020204" charset="-122"/>
                <a:sym typeface="+mn-ea"/>
              </a:endParaRPr>
            </a:p>
          </p:txBody>
        </p:sp>
        <p:sp>
          <p:nvSpPr>
            <p:cNvPr id="266" name="文本框 265"/>
            <p:cNvSpPr txBox="1"/>
            <p:nvPr/>
          </p:nvSpPr>
          <p:spPr>
            <a:xfrm>
              <a:off x="917" y="1887"/>
              <a:ext cx="17366" cy="727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联合焙烧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由已知信息</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和第</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问题干可知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发生转化</a:t>
              </a:r>
              <a:r>
                <a:rPr lang="en-US" b="0">
                  <a:latin typeface="微软雅黑" panose="020B0503020204020204" charset="-122"/>
                  <a:ea typeface="微软雅黑" panose="020B0503020204020204" charset="-122"/>
                  <a:cs typeface="微软雅黑" panose="020B0503020204020204" charset="-122"/>
                </a:rPr>
                <a:t>:Bi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3         </a:t>
              </a:r>
              <a:r>
                <a:rPr lang="en-US">
                  <a:latin typeface="微软雅黑" panose="020B0503020204020204" charset="-122"/>
                  <a:ea typeface="微软雅黑" panose="020B0503020204020204" charset="-122"/>
                  <a:cs typeface="微软雅黑" panose="020B0503020204020204" charset="-122"/>
                  <a:sym typeface="+mn-ea"/>
                </a:rPr>
                <a:t>Bi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FeS</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endParaRPr lang="en-US" baseline="-2500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aseline="-25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Mn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+MnSO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故联合焙烧后得到</a:t>
              </a:r>
              <a:r>
                <a:rPr lang="en-US">
                  <a:latin typeface="微软雅黑" panose="020B0503020204020204" charset="-122"/>
                  <a:ea typeface="微软雅黑" panose="020B0503020204020204" charset="-122"/>
                  <a:cs typeface="微软雅黑" panose="020B0503020204020204" charset="-122"/>
                  <a:sym typeface="+mn-ea"/>
                </a:rPr>
                <a:t>Bi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MnSO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水浸</a:t>
              </a:r>
              <a:r>
                <a:rPr lang="en-US">
                  <a:latin typeface="微软雅黑" panose="020B0503020204020204" charset="-122"/>
                  <a:ea typeface="微软雅黑" panose="020B0503020204020204" charset="-122"/>
                  <a:cs typeface="微软雅黑" panose="020B0503020204020204" charset="-122"/>
                  <a:sym typeface="+mn-ea"/>
                </a:rPr>
                <a:t>:MnSO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进入滤液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滤渣为</a:t>
              </a:r>
              <a:r>
                <a:rPr lang="en-US">
                  <a:latin typeface="微软雅黑" panose="020B0503020204020204" charset="-122"/>
                  <a:ea typeface="微软雅黑" panose="020B0503020204020204" charset="-122"/>
                  <a:cs typeface="微软雅黑" panose="020B0503020204020204" charset="-122"/>
                  <a:sym typeface="+mn-ea"/>
                </a:rPr>
                <a:t>Bi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酸浸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加入过量浓盐酸后</a:t>
              </a:r>
              <a:r>
                <a:rPr lang="en-US">
                  <a:latin typeface="微软雅黑" panose="020B0503020204020204" charset="-122"/>
                  <a:ea typeface="微软雅黑" panose="020B0503020204020204" charset="-122"/>
                  <a:cs typeface="微软雅黑" panose="020B0503020204020204" charset="-122"/>
                  <a:sym typeface="+mn-ea"/>
                </a:rPr>
                <a:t>,Bi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发生转化</a:t>
              </a:r>
              <a:r>
                <a:rPr lang="en-US">
                  <a:latin typeface="微软雅黑" panose="020B0503020204020204" charset="-122"/>
                  <a:ea typeface="微软雅黑" panose="020B0503020204020204" charset="-122"/>
                  <a:cs typeface="微软雅黑" panose="020B0503020204020204" charset="-122"/>
                  <a:sym typeface="+mn-ea"/>
                </a:rPr>
                <a:t>:Bi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            </a:t>
              </a:r>
              <a:r>
                <a:rPr lang="en-US">
                  <a:latin typeface="微软雅黑" panose="020B0503020204020204" charset="-122"/>
                  <a:ea typeface="微软雅黑" panose="020B0503020204020204" charset="-122"/>
                  <a:cs typeface="微软雅黑" panose="020B0503020204020204" charset="-122"/>
                  <a:sym typeface="+mn-ea"/>
                </a:rPr>
                <a:t>Bi</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endParaRPr lang="en-US" baseline="-2500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baseline="-25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a:t>
              </a:r>
              <a:r>
                <a:rPr lang="en-US">
                  <a:latin typeface="微软雅黑" panose="020B0503020204020204" charset="-122"/>
                  <a:ea typeface="微软雅黑" panose="020B0503020204020204" charset="-122"/>
                  <a:cs typeface="微软雅黑" panose="020B0503020204020204" charset="-122"/>
                  <a:sym typeface="+mn-ea"/>
                </a:rPr>
                <a:t>Mn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有氧化性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会与浓盐酸发生氧化还原反应</a:t>
              </a:r>
              <a:r>
                <a:rPr lang="en-US">
                  <a:latin typeface="微软雅黑" panose="020B0503020204020204" charset="-122"/>
                  <a:ea typeface="微软雅黑" panose="020B0503020204020204" charset="-122"/>
                  <a:cs typeface="微软雅黑" panose="020B0503020204020204" charset="-122"/>
                  <a:sym typeface="+mn-ea"/>
                </a:rPr>
                <a:t>:Mn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+6H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2Mn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气体</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滤渣主要为不溶于浓盐酸的</a:t>
              </a:r>
              <a:r>
                <a:rPr lang="en-US">
                  <a:latin typeface="微软雅黑" panose="020B0503020204020204" charset="-122"/>
                  <a:ea typeface="微软雅黑" panose="020B0503020204020204" charset="-122"/>
                  <a:cs typeface="微软雅黑" panose="020B0503020204020204" charset="-122"/>
                  <a:sym typeface="+mn-ea"/>
                </a:rPr>
                <a:t>SiO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滤液中金属离子为</a:t>
              </a:r>
              <a:r>
                <a:rPr lang="en-US">
                  <a:latin typeface="微软雅黑" panose="020B0503020204020204" charset="-122"/>
                  <a:ea typeface="微软雅黑" panose="020B0503020204020204" charset="-122"/>
                  <a:cs typeface="微软雅黑" panose="020B0503020204020204" charset="-122"/>
                  <a:sym typeface="+mn-ea"/>
                </a:rPr>
                <a:t>Bi</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第</a:t>
              </a:r>
              <a:r>
                <a:rPr lang="en-US">
                  <a:latin typeface="微软雅黑" panose="020B0503020204020204" charset="-122"/>
                  <a:ea typeface="微软雅黑" panose="020B0503020204020204" charset="-122"/>
                  <a:cs typeface="微软雅黑" panose="020B0503020204020204" charset="-122"/>
                  <a:sym typeface="+mn-ea"/>
                </a:rPr>
                <a:t>(3)(4)</a:t>
              </a:r>
              <a:r>
                <a:rPr lang="zh-CN">
                  <a:latin typeface="微软雅黑" panose="020B0503020204020204" charset="-122"/>
                  <a:ea typeface="微软雅黑" panose="020B0503020204020204" charset="-122"/>
                  <a:cs typeface="微软雅黑" panose="020B0503020204020204" charset="-122"/>
                  <a:sym typeface="+mn-ea"/>
                </a:rPr>
                <a:t>问转化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由已知信息</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知</a:t>
              </a:r>
              <a:r>
                <a:rPr lang="en-US">
                  <a:latin typeface="微软雅黑" panose="020B0503020204020204" charset="-122"/>
                  <a:ea typeface="微软雅黑" panose="020B0503020204020204" charset="-122"/>
                  <a:cs typeface="微软雅黑" panose="020B0503020204020204" charset="-122"/>
                  <a:sym typeface="+mn-ea"/>
                </a:rPr>
                <a:t>,Fe</a:t>
              </a:r>
              <a:r>
                <a:rPr lang="zh-CN">
                  <a:latin typeface="微软雅黑" panose="020B0503020204020204" charset="-122"/>
                  <a:ea typeface="微软雅黑" panose="020B0503020204020204" charset="-122"/>
                  <a:cs typeface="微软雅黑" panose="020B0503020204020204" charset="-122"/>
                  <a:sym typeface="+mn-ea"/>
                </a:rPr>
                <a:t>的金属活动性强于</a:t>
              </a:r>
              <a:r>
                <a:rPr lang="en-US">
                  <a:latin typeface="微软雅黑" panose="020B0503020204020204" charset="-122"/>
                  <a:ea typeface="微软雅黑" panose="020B0503020204020204" charset="-122"/>
                  <a:cs typeface="微软雅黑" panose="020B0503020204020204" charset="-122"/>
                  <a:sym typeface="+mn-ea"/>
                </a:rPr>
                <a:t>Bi,</a:t>
              </a:r>
              <a:r>
                <a:rPr lang="zh-CN">
                  <a:latin typeface="微软雅黑" panose="020B0503020204020204" charset="-122"/>
                  <a:ea typeface="微软雅黑" panose="020B0503020204020204" charset="-122"/>
                  <a:cs typeface="微软雅黑" panose="020B0503020204020204" charset="-122"/>
                  <a:sym typeface="+mn-ea"/>
                </a:rPr>
                <a:t>且调</a:t>
              </a:r>
              <a:r>
                <a:rPr lang="en-US">
                  <a:latin typeface="微软雅黑" panose="020B0503020204020204" charset="-122"/>
                  <a:ea typeface="微软雅黑" panose="020B0503020204020204" charset="-122"/>
                  <a:cs typeface="微软雅黑" panose="020B0503020204020204" charset="-122"/>
                  <a:sym typeface="+mn-ea"/>
                </a:rPr>
                <a:t>pH=2.6</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进入滤液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可知加入金属</a:t>
              </a:r>
              <a:r>
                <a:rPr lang="en-US">
                  <a:latin typeface="微软雅黑" panose="020B0503020204020204" charset="-122"/>
                  <a:ea typeface="微软雅黑" panose="020B0503020204020204" charset="-122"/>
                  <a:cs typeface="微软雅黑" panose="020B0503020204020204" charset="-122"/>
                  <a:sym typeface="+mn-ea"/>
                </a:rPr>
                <a:t>Bi</a:t>
              </a:r>
              <a:r>
                <a:rPr lang="zh-CN">
                  <a:latin typeface="微软雅黑" panose="020B0503020204020204" charset="-122"/>
                  <a:ea typeface="微软雅黑" panose="020B0503020204020204" charset="-122"/>
                  <a:cs typeface="微软雅黑" panose="020B0503020204020204" charset="-122"/>
                  <a:sym typeface="+mn-ea"/>
                </a:rPr>
                <a:t>的目的是将</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还原为</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第</a:t>
              </a:r>
              <a:r>
                <a:rPr lang="en-US">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问</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10145" y="2171"/>
              <a:ext cx="650" cy="455"/>
            </a:xfrm>
            <a:prstGeom prst="rect">
              <a:avLst/>
            </a:prstGeom>
            <a:noFill/>
            <a:ln w="9525">
              <a:noFill/>
            </a:ln>
          </p:spPr>
        </p:pic>
        <p:pic>
          <p:nvPicPr>
            <p:cNvPr id="11" name="图片 10"/>
            <p:cNvPicPr/>
            <p:nvPr/>
          </p:nvPicPr>
          <p:blipFill>
            <a:blip r:embed="rId3"/>
            <a:stretch>
              <a:fillRect/>
            </a:stretch>
          </p:blipFill>
          <p:spPr>
            <a:xfrm>
              <a:off x="13427" y="4046"/>
              <a:ext cx="650" cy="557"/>
            </a:xfrm>
            <a:prstGeom prst="rect">
              <a:avLst/>
            </a:prstGeom>
            <a:noFill/>
            <a:ln w="9525">
              <a:noFill/>
            </a:ln>
          </p:spPr>
        </p:pic>
        <p:pic>
          <p:nvPicPr>
            <p:cNvPr id="12" name="图片 11"/>
            <p:cNvPicPr/>
            <p:nvPr>
              <p:custDataLst>
                <p:tags r:id="rId4"/>
              </p:custDataLst>
            </p:nvPr>
          </p:nvPicPr>
          <p:blipFill>
            <a:blip r:embed="rId2"/>
            <a:stretch>
              <a:fillRect/>
            </a:stretch>
          </p:blipFill>
          <p:spPr>
            <a:xfrm>
              <a:off x="13758" y="2120"/>
              <a:ext cx="650" cy="455"/>
            </a:xfrm>
            <a:prstGeom prst="rect">
              <a:avLst/>
            </a:prstGeom>
            <a:noFill/>
            <a:ln w="9525">
              <a:noFill/>
            </a:ln>
          </p:spPr>
        </p:pic>
        <p:pic>
          <p:nvPicPr>
            <p:cNvPr id="13" name="图片 12"/>
            <p:cNvPicPr/>
            <p:nvPr>
              <p:custDataLst>
                <p:tags r:id="rId5"/>
              </p:custDataLst>
            </p:nvPr>
          </p:nvPicPr>
          <p:blipFill>
            <a:blip r:embed="rId2"/>
            <a:stretch>
              <a:fillRect/>
            </a:stretch>
          </p:blipFill>
          <p:spPr>
            <a:xfrm>
              <a:off x="1001" y="2767"/>
              <a:ext cx="650" cy="455"/>
            </a:xfrm>
            <a:prstGeom prst="rect">
              <a:avLst/>
            </a:prstGeom>
            <a:noFill/>
            <a:ln w="9525">
              <a:noFill/>
            </a:ln>
          </p:spPr>
        </p:pic>
        <p:pic>
          <p:nvPicPr>
            <p:cNvPr id="14" name="图片 13"/>
            <p:cNvPicPr/>
            <p:nvPr>
              <p:custDataLst>
                <p:tags r:id="rId6"/>
              </p:custDataLst>
            </p:nvPr>
          </p:nvPicPr>
          <p:blipFill>
            <a:blip r:embed="rId2"/>
            <a:stretch>
              <a:fillRect/>
            </a:stretch>
          </p:blipFill>
          <p:spPr>
            <a:xfrm>
              <a:off x="14851" y="3422"/>
              <a:ext cx="650" cy="455"/>
            </a:xfrm>
            <a:prstGeom prst="rect">
              <a:avLst/>
            </a:prstGeom>
            <a:noFill/>
            <a:ln w="9525">
              <a:noFill/>
            </a:ln>
          </p:spPr>
        </p:pic>
        <p:pic>
          <p:nvPicPr>
            <p:cNvPr id="15" name="图片 14"/>
            <p:cNvPicPr/>
            <p:nvPr>
              <p:custDataLst>
                <p:tags r:id="rId7"/>
              </p:custDataLst>
            </p:nvPr>
          </p:nvPicPr>
          <p:blipFill>
            <a:blip r:embed="rId2"/>
            <a:stretch>
              <a:fillRect/>
            </a:stretch>
          </p:blipFill>
          <p:spPr>
            <a:xfrm>
              <a:off x="1001" y="3999"/>
              <a:ext cx="650" cy="455"/>
            </a:xfrm>
            <a:prstGeom prst="rect">
              <a:avLst/>
            </a:prstGeom>
            <a:noFill/>
            <a:ln w="9525">
              <a:noFill/>
            </a:ln>
          </p:spPr>
        </p:pic>
        <p:sp>
          <p:nvSpPr>
            <p:cNvPr id="16" name="文本框 15"/>
            <p:cNvSpPr txBox="1"/>
            <p:nvPr/>
          </p:nvSpPr>
          <p:spPr>
            <a:xfrm>
              <a:off x="917" y="6463"/>
              <a:ext cx="17366" cy="2761"/>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在空气中单独焙烧生成</a:t>
              </a:r>
              <a:r>
                <a:rPr lang="en-US" b="0">
                  <a:latin typeface="微软雅黑" panose="020B0503020204020204" charset="-122"/>
                  <a:ea typeface="微软雅黑" panose="020B0503020204020204" charset="-122"/>
                  <a:cs typeface="微软雅黑" panose="020B0503020204020204" charset="-122"/>
                </a:rPr>
                <a:t>Bi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根据原子守恒可知还应生成</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再结合得失电子守恒可写出反应的化学方程式。</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加入浓盐酸后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溶液中含有的离子主要为</a:t>
              </a:r>
              <a:r>
                <a:rPr lang="en-US" b="0">
                  <a:latin typeface="微软雅黑" panose="020B0503020204020204" charset="-122"/>
                  <a:ea typeface="微软雅黑" panose="020B0503020204020204" charset="-122"/>
                  <a:cs typeface="微软雅黑" panose="020B0503020204020204" charset="-122"/>
                </a:rPr>
                <a:t>Bi</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Mn</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而酸浸后取滤液进行转化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故要防止金属离子水解生成沉淀</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进入滤渣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造成制得的</a:t>
              </a:r>
              <a:r>
                <a:rPr lang="en-US" b="0">
                  <a:latin typeface="微软雅黑" panose="020B0503020204020204" charset="-122"/>
                  <a:ea typeface="微软雅黑" panose="020B0503020204020204" charset="-122"/>
                  <a:cs typeface="微软雅黑" panose="020B0503020204020204" charset="-122"/>
                </a:rPr>
                <a:t>BiOCl</a:t>
              </a:r>
              <a:r>
                <a:rPr lang="zh-CN" b="0">
                  <a:latin typeface="微软雅黑" panose="020B0503020204020204" charset="-122"/>
                  <a:ea typeface="微软雅黑" panose="020B0503020204020204" charset="-122"/>
                  <a:cs typeface="微软雅黑" panose="020B0503020204020204" charset="-122"/>
                </a:rPr>
                <a:t>产率偏低。</a:t>
              </a:r>
              <a:endParaRPr lang="zh-CN" altLang="en-US"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926465"/>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考法4　铁及其化合物之间的转化</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2000" y="1302385"/>
            <a:ext cx="1075182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基于价类二维图理解铁及其化合物的转化关系</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从物质类别和物质所含核心元素的化合价两个角度总结、预测物质的性质。</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515" name="image503.jpeg"/>
          <p:cNvPicPr>
            <a:picLocks noChangeAspect="1"/>
          </p:cNvPicPr>
          <p:nvPr>
            <p:custDataLst>
              <p:tags r:id="rId1"/>
            </p:custDataLst>
          </p:nvPr>
        </p:nvPicPr>
        <p:blipFill>
          <a:blip r:embed="rId2"/>
          <a:stretch>
            <a:fillRect/>
          </a:stretch>
        </p:blipFill>
        <p:spPr>
          <a:xfrm>
            <a:off x="7397750" y="2262505"/>
            <a:ext cx="4116070" cy="2318385"/>
          </a:xfrm>
          <a:prstGeom prst="rect">
            <a:avLst/>
          </a:prstGeom>
        </p:spPr>
      </p:pic>
      <p:sp>
        <p:nvSpPr>
          <p:cNvPr id="272" name="文本框 271"/>
          <p:cNvSpPr txBox="1"/>
          <p:nvPr/>
        </p:nvSpPr>
        <p:spPr>
          <a:xfrm>
            <a:off x="762000" y="2167255"/>
            <a:ext cx="6647180" cy="383095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横向变化体现了同价态不同物质类别</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氧化物、盐、碱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之间的转化</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碱性氧化物</a:t>
            </a:r>
            <a:r>
              <a:rPr lang="en-US" b="0">
                <a:latin typeface="微软雅黑" panose="020B0503020204020204" charset="-122"/>
                <a:ea typeface="微软雅黑" panose="020B0503020204020204" charset="-122"/>
                <a:cs typeface="微软雅黑" panose="020B0503020204020204" charset="-122"/>
              </a:rPr>
              <a:t>(Fe</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FeO)</a:t>
            </a:r>
            <a:r>
              <a:rPr lang="zh-CN" b="0">
                <a:latin typeface="微软雅黑" panose="020B0503020204020204" charset="-122"/>
                <a:ea typeface="微软雅黑" panose="020B0503020204020204" charset="-122"/>
                <a:cs typeface="微软雅黑" panose="020B0503020204020204" charset="-122"/>
              </a:rPr>
              <a:t>都能溶于酸</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转化为盐</a:t>
            </a:r>
            <a:r>
              <a:rPr lang="en-US" b="0">
                <a:latin typeface="微软雅黑" panose="020B0503020204020204" charset="-122"/>
                <a:ea typeface="微软雅黑" panose="020B0503020204020204" charset="-122"/>
                <a:cs typeface="微软雅黑" panose="020B0503020204020204" charset="-122"/>
              </a:rPr>
              <a:t>;②Fe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与碱</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反应生成对应的碱</a:t>
            </a:r>
            <a:r>
              <a:rPr lang="en-US" b="0">
                <a:latin typeface="微软雅黑" panose="020B0503020204020204" charset="-122"/>
                <a:ea typeface="微软雅黑" panose="020B0503020204020204" charset="-122"/>
                <a:cs typeface="微软雅黑" panose="020B0503020204020204" charset="-122"/>
              </a:rPr>
              <a:t>;③</a:t>
            </a:r>
            <a:r>
              <a:rPr lang="zh-CN" b="0">
                <a:latin typeface="微软雅黑" panose="020B0503020204020204" charset="-122"/>
                <a:ea typeface="微软雅黑" panose="020B0503020204020204" charset="-122"/>
                <a:cs typeface="微软雅黑" panose="020B0503020204020204" charset="-122"/>
              </a:rPr>
              <a:t>难溶性的碱易分解生成对应的氧化物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但难溶性的碱性氧化物一般不与水反应生成对应的碱。</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纵向变化体现不同价态同物质类别之间的转化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主要体现物质的氧化性或还原性。</a:t>
            </a:r>
            <a:r>
              <a:rPr lang="en-US"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斜向变化体现不同价态、不同物质类别之间的转化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主要体现物质的氧化性和还原性。</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1064260"/>
            <a:ext cx="5080000" cy="368300"/>
          </a:xfrm>
          <a:prstGeom prst="rect">
            <a:avLst/>
          </a:prstGeom>
          <a:noFill/>
          <a:ln w="9525">
            <a:noFill/>
          </a:ln>
        </p:spPr>
        <p:txBody>
          <a:bodyPr>
            <a:spAutoFit/>
          </a:bodyPr>
          <a:p>
            <a:pPr indent="0"/>
            <a:r>
              <a:rPr lang="en-US"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含</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a:t>
            </a:r>
            <a:r>
              <a:rPr lang="en-US" b="1">
                <a:latin typeface="微软雅黑" panose="020B0503020204020204" charset="-122"/>
                <a:ea typeface="微软雅黑" panose="020B0503020204020204" charset="-122"/>
                <a:cs typeface="微软雅黑" panose="020B0503020204020204" charset="-122"/>
              </a:rPr>
              <a:t>Fe</a:t>
            </a:r>
            <a:r>
              <a:rPr lang="en-US" b="1" baseline="30000">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的除杂问题</a:t>
            </a: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2053590" y="1566545"/>
          <a:ext cx="7284720" cy="1704340"/>
        </p:xfrm>
        <a:graphic>
          <a:graphicData uri="http://schemas.openxmlformats.org/drawingml/2006/table">
            <a:tbl>
              <a:tblPr/>
              <a:tblGrid>
                <a:gridCol w="1930400"/>
                <a:gridCol w="1934210"/>
                <a:gridCol w="3420110"/>
              </a:tblGrid>
              <a:tr h="426085">
                <a:tc>
                  <a:txBody>
                    <a:bodyPr/>
                    <a:p>
                      <a:pPr indent="0" algn="ctr">
                        <a:buNone/>
                      </a:pPr>
                      <a:r>
                        <a:rPr lang="en-US" sz="1800" b="0">
                          <a:latin typeface="微软雅黑" panose="020B0503020204020204" charset="-122"/>
                          <a:ea typeface="微软雅黑" panose="020B0503020204020204" charset="-122"/>
                          <a:cs typeface="Calibri" panose="020F0502020204030204" charset="0"/>
                        </a:rPr>
                        <a:t>主要成分</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杂质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除杂方法</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26085">
                <a:tc>
                  <a:txBody>
                    <a:bodyPr/>
                    <a:p>
                      <a:pPr indent="0" algn="ctr">
                        <a:buNone/>
                      </a:pPr>
                      <a:r>
                        <a:rPr lang="en-US" sz="1800" b="0">
                          <a:latin typeface="微软雅黑" panose="020B0503020204020204" charset="-122"/>
                          <a:ea typeface="微软雅黑" panose="020B0503020204020204" charset="-122"/>
                          <a:cs typeface="NEU-BZ" charset="0"/>
                        </a:rPr>
                        <a:t>FeCl</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加入氯水或H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26085">
                <a:tc>
                  <a:txBody>
                    <a:bodyPr/>
                    <a:p>
                      <a:pPr indent="0" algn="ctr">
                        <a:buNone/>
                      </a:pPr>
                      <a:r>
                        <a:rPr lang="en-US" sz="1800" b="0">
                          <a:latin typeface="微软雅黑" panose="020B0503020204020204" charset="-122"/>
                          <a:ea typeface="微软雅黑" panose="020B0503020204020204" charset="-122"/>
                          <a:cs typeface="NEU-BZ" charset="0"/>
                        </a:rPr>
                        <a:t>FeCl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FeCl</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加过量铁粉后过滤</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26085">
                <a:tc>
                  <a:txBody>
                    <a:bodyPr/>
                    <a:p>
                      <a:pPr indent="0" algn="ctr">
                        <a:buNone/>
                      </a:pPr>
                      <a:r>
                        <a:rPr lang="en-US" sz="1800" b="0">
                          <a:latin typeface="微软雅黑" panose="020B0503020204020204" charset="-122"/>
                          <a:ea typeface="微软雅黑" panose="020B0503020204020204" charset="-122"/>
                          <a:cs typeface="NEU-BZ" charset="0"/>
                        </a:rPr>
                        <a:t>FeCl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CuCl</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方正书宋_GBK" panose="03000509000000000000" charset="-122"/>
                        </a:rPr>
                        <a:t>(</a:t>
                      </a:r>
                      <a:r>
                        <a:rPr lang="en-US" sz="1800" b="0">
                          <a:latin typeface="微软雅黑" panose="020B0503020204020204" charset="-122"/>
                          <a:ea typeface="微软雅黑" panose="020B0503020204020204" charset="-122"/>
                          <a:cs typeface="NEU-BZ" charset="0"/>
                        </a:rPr>
                        <a:t>aq</a:t>
                      </a:r>
                      <a:r>
                        <a:rPr lang="en-US" sz="1800" b="0">
                          <a:latin typeface="微软雅黑" panose="020B0503020204020204" charset="-122"/>
                          <a:ea typeface="微软雅黑" panose="020B0503020204020204" charset="-122"/>
                          <a:cs typeface="方正书宋_GBK" panose="03000509000000000000" charset="-122"/>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加过量铁粉后过滤</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3</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266" name="文本框 265"/>
          <p:cNvSpPr txBox="1"/>
          <p:nvPr/>
        </p:nvSpPr>
        <p:spPr>
          <a:xfrm>
            <a:off x="539115" y="1305560"/>
            <a:ext cx="11046460" cy="506730"/>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 [浙江2023年1月·16,3分]</a:t>
            </a:r>
            <a:r>
              <a:rPr b="0">
                <a:latin typeface="微软雅黑" panose="020B0503020204020204" charset="-122"/>
                <a:ea typeface="微软雅黑" panose="020B0503020204020204" charset="-122"/>
                <a:cs typeface="微软雅黑" panose="020B0503020204020204" charset="-122"/>
              </a:rPr>
              <a:t>探究铁及其化合物的性质,下列方案设计、现象和结论都正确的是	(　　)</a:t>
            </a:r>
            <a:endParaRPr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066800" y="1820545"/>
          <a:ext cx="10059035" cy="2478405"/>
        </p:xfrm>
        <a:graphic>
          <a:graphicData uri="http://schemas.openxmlformats.org/drawingml/2006/table">
            <a:tbl>
              <a:tblPr/>
              <a:tblGrid>
                <a:gridCol w="612140"/>
                <a:gridCol w="3324860"/>
                <a:gridCol w="2151380"/>
                <a:gridCol w="3970655"/>
              </a:tblGrid>
              <a:tr h="196850">
                <a:tc>
                  <a:txBody>
                    <a:bodyPr/>
                    <a:p>
                      <a:pPr indent="0" algn="ctr">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实验方案</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现象</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结论</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5440">
                <a:tc>
                  <a:txBody>
                    <a:bodyPr/>
                    <a:p>
                      <a:pPr indent="0" algn="ctr">
                        <a:buNone/>
                      </a:pPr>
                      <a:r>
                        <a:rPr lang="en-US" sz="1800" b="0">
                          <a:latin typeface="微软雅黑" panose="020B0503020204020204" charset="-122"/>
                          <a:ea typeface="微软雅黑" panose="020B0503020204020204" charset="-122"/>
                          <a:cs typeface="NEU-BZ" charset="0"/>
                        </a:rPr>
                        <a:t>A</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往FeCl</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溶液中加入Zn片</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短时间内无明显现象</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的氧化能力比Zn</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弱</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02945">
                <a:tc>
                  <a:txBody>
                    <a:bodyPr/>
                    <a:p>
                      <a:pPr indent="0" algn="ctr">
                        <a:buNone/>
                      </a:pPr>
                      <a:r>
                        <a:rPr lang="en-US" sz="1800" b="0">
                          <a:latin typeface="微软雅黑" panose="020B0503020204020204" charset="-122"/>
                          <a:ea typeface="微软雅黑" panose="020B0503020204020204" charset="-122"/>
                          <a:cs typeface="NEU-BZ" charset="0"/>
                        </a:rPr>
                        <a:t>B</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往Fe</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溶液中滴加KSCN</a:t>
                      </a:r>
                      <a:r>
                        <a:rPr lang="en-US" sz="1800" b="0">
                          <a:latin typeface="微软雅黑" panose="020B0503020204020204" charset="-122"/>
                          <a:ea typeface="微软雅黑" panose="020B0503020204020204" charset="-122"/>
                          <a:cs typeface="微软雅黑" panose="020B0503020204020204" charset="-122"/>
                        </a:rPr>
                        <a:t>溶液,再加入少量K</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固体</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溶液先变成血红色后无明显变化</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与SCN</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的反应不可逆</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02945">
                <a:tc>
                  <a:txBody>
                    <a:bodyPr/>
                    <a:p>
                      <a:pPr indent="0" algn="ctr">
                        <a:buNone/>
                      </a:pPr>
                      <a:r>
                        <a:rPr lang="en-US" sz="1800" b="0">
                          <a:latin typeface="微软雅黑" panose="020B0503020204020204" charset="-122"/>
                          <a:ea typeface="微软雅黑" panose="020B0503020204020204" charset="-122"/>
                          <a:cs typeface="NEU-BZ" charset="0"/>
                        </a:rPr>
                        <a:t>C</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将食品脱氧剂样品中的还原铁粉溶于盐酸</a:t>
                      </a:r>
                      <a:r>
                        <a:rPr lang="en-US" sz="1800" b="0">
                          <a:latin typeface="微软雅黑" panose="020B0503020204020204" charset="-122"/>
                          <a:ea typeface="微软雅黑" panose="020B0503020204020204" charset="-122"/>
                          <a:cs typeface="微软雅黑" panose="020B0503020204020204" charset="-122"/>
                        </a:rPr>
                        <a:t>,滴加KSCN溶液</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溶液呈浅绿色</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食品脱氧剂样品中没有+3价铁</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30225">
                <a:tc>
                  <a:txBody>
                    <a:bodyPr/>
                    <a:p>
                      <a:pPr indent="0" algn="ctr">
                        <a:buNone/>
                      </a:pPr>
                      <a:r>
                        <a:rPr lang="en-US" sz="1800" b="0">
                          <a:latin typeface="微软雅黑" panose="020B0503020204020204" charset="-122"/>
                          <a:ea typeface="微软雅黑" panose="020B0503020204020204" charset="-122"/>
                          <a:cs typeface="NEU-BZ" charset="0"/>
                        </a:rPr>
                        <a:t>D</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向沸水中逐滴加5~6滴饱和FeCl</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溶液,持续煮沸</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Calibri" panose="020F0502020204030204" charset="0"/>
                        </a:rPr>
                        <a:t>溶液先变成红褐色再析出沉淀</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Fe</a:t>
                      </a:r>
                      <a:r>
                        <a:rPr lang="en-US" sz="1800" b="0" baseline="30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先水解得</a:t>
                      </a:r>
                      <a:r>
                        <a:rPr lang="en-US" sz="1800" b="0">
                          <a:latin typeface="微软雅黑" panose="020B0503020204020204" charset="-122"/>
                          <a:ea typeface="微软雅黑" panose="020B0503020204020204" charset="-122"/>
                          <a:cs typeface="微软雅黑" panose="020B0503020204020204" charset="-122"/>
                        </a:rPr>
                        <a:t>Fe(OH)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再聚集成</a:t>
                      </a:r>
                      <a:r>
                        <a:rPr lang="en-US" sz="1800" b="0">
                          <a:latin typeface="微软雅黑" panose="020B0503020204020204" charset="-122"/>
                          <a:ea typeface="微软雅黑" panose="020B0503020204020204" charset="-122"/>
                          <a:cs typeface="微软雅黑" panose="020B0503020204020204" charset="-122"/>
                        </a:rPr>
                        <a:t>Fe(OH)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沉淀</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
        <p:nvSpPr>
          <p:cNvPr id="272" name="文本框 271"/>
          <p:cNvSpPr txBox="1"/>
          <p:nvPr/>
        </p:nvSpPr>
        <p:spPr>
          <a:xfrm>
            <a:off x="10784840" y="1395730"/>
            <a:ext cx="70993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7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605790" y="1038860"/>
            <a:ext cx="10979150" cy="28543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溶液中加入</a:t>
            </a:r>
            <a:r>
              <a:rPr lang="en-US" b="0">
                <a:latin typeface="微软雅黑" panose="020B0503020204020204" charset="-122"/>
                <a:ea typeface="微软雅黑" panose="020B0503020204020204" charset="-122"/>
                <a:cs typeface="微软雅黑" panose="020B0503020204020204" charset="-122"/>
              </a:rPr>
              <a:t>Zn</a:t>
            </a:r>
            <a:r>
              <a:rPr lang="zh-CN" b="0">
                <a:latin typeface="微软雅黑" panose="020B0503020204020204" charset="-122"/>
                <a:ea typeface="微软雅黑" panose="020B0503020204020204" charset="-122"/>
                <a:cs typeface="微软雅黑" panose="020B0503020204020204" charset="-122"/>
              </a:rPr>
              <a:t>片</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发生反应</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+Zn       </a:t>
            </a:r>
            <a:r>
              <a:rPr lang="en-US">
                <a:latin typeface="微软雅黑" panose="020B0503020204020204" charset="-122"/>
                <a:ea typeface="微软雅黑" panose="020B0503020204020204" charset="-122"/>
                <a:cs typeface="微软雅黑" panose="020B0503020204020204" charset="-122"/>
                <a:sym typeface="+mn-ea"/>
              </a:rPr>
              <a:t>Fe+Zn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溶液由浅绿色变为无色</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的氧化能力比</a:t>
            </a:r>
            <a:r>
              <a:rPr lang="en-US">
                <a:latin typeface="微软雅黑" panose="020B0503020204020204" charset="-122"/>
                <a:ea typeface="微软雅黑" panose="020B0503020204020204" charset="-122"/>
                <a:cs typeface="微软雅黑" panose="020B0503020204020204" charset="-122"/>
                <a:sym typeface="+mn-ea"/>
              </a:rPr>
              <a:t>Zn</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强</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溶液变成血红色的原因为</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+3SCN</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Fe(SCN)</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该平衡与</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K</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无关</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故加入</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固体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平衡不移动</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可与单质铁反应生成</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溶液呈浅绿色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不能说明该样品中没有</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向沸水中滴加饱和氯化铁溶液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制取</a:t>
            </a:r>
            <a:r>
              <a:rPr lang="en-US">
                <a:latin typeface="微软雅黑" panose="020B0503020204020204" charset="-122"/>
                <a:ea typeface="微软雅黑" panose="020B0503020204020204" charset="-122"/>
                <a:cs typeface="微软雅黑" panose="020B0503020204020204" charset="-122"/>
                <a:sym typeface="+mn-ea"/>
              </a:rPr>
              <a:t>Fe(OH)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胶体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继续加热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则胶体因聚沉变为沉淀</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正确。</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5741670" y="1193800"/>
            <a:ext cx="411480" cy="259080"/>
          </a:xfrm>
          <a:prstGeom prst="rect">
            <a:avLst/>
          </a:prstGeom>
          <a:noFill/>
          <a:ln w="9525">
            <a:noFill/>
          </a:ln>
        </p:spPr>
      </p:pic>
      <p:pic>
        <p:nvPicPr>
          <p:cNvPr id="7" name="图片 6"/>
          <p:cNvPicPr/>
          <p:nvPr/>
        </p:nvPicPr>
        <p:blipFill>
          <a:blip r:embed="rId2"/>
          <a:stretch>
            <a:fillRect/>
          </a:stretch>
        </p:blipFill>
        <p:spPr>
          <a:xfrm>
            <a:off x="5985510" y="1564640"/>
            <a:ext cx="411480" cy="287020"/>
          </a:xfrm>
          <a:prstGeom prst="rect">
            <a:avLst/>
          </a:prstGeom>
          <a:noFill/>
          <a:ln w="9525">
            <a:noFill/>
          </a:ln>
        </p:spPr>
      </p:pic>
      <p:pic>
        <p:nvPicPr>
          <p:cNvPr id="8" name="图片 7"/>
          <p:cNvPicPr/>
          <p:nvPr/>
        </p:nvPicPr>
        <p:blipFill>
          <a:blip r:embed="rId3"/>
          <a:stretch>
            <a:fillRect/>
          </a:stretch>
        </p:blipFill>
        <p:spPr>
          <a:xfrm>
            <a:off x="8515350" y="1564640"/>
            <a:ext cx="372110" cy="3276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9</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45680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sz="4000" b="1" dirty="0">
                <a:solidFill>
                  <a:schemeClr val="bg1"/>
                </a:solidFill>
                <a:latin typeface="微软雅黑" panose="020B0503020204020204" charset="-122"/>
                <a:ea typeface="微软雅黑" panose="020B0503020204020204" charset="-122"/>
                <a:cs typeface="微软雅黑" panose="020B0503020204020204" charset="-122"/>
                <a:sym typeface="+mn-ea"/>
              </a:rPr>
              <a:t>金属材料和金属矿物的开发利用</a:t>
            </a:r>
            <a:endParaRPr sz="4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4661535"/>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合金的特性及应用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(1)合金的特性:熔点高,硬度大。</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(2)储氢合金的应用:金属氢化物既容易形成,稍微加热又容易分解,室温下吸氢、放氢速率快(储氢过程属于可逆反应),可应用于固态储氢、二次电池、混合动力汽车等方面。</a:t>
            </a:r>
            <a:endParaRPr>
              <a:latin typeface="微软雅黑" panose="020B0503020204020204" charset="-122"/>
              <a:ea typeface="微软雅黑" panose="020B0503020204020204" charset="-122"/>
              <a:cs typeface="微软雅黑" panose="020B0503020204020204" charset="-122"/>
            </a:endParaRPr>
          </a:p>
          <a:p>
            <a:pPr>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金属矿物的开发和利用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(1)金属在自然界中的存在形态</a:t>
            </a: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(2)金属冶炼的实质:把金属从化合态还原为游离态。</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(3)金属冶炼的方法:根据金属的活动性不同,金属冶炼的方法分为热分解法、热还原法、电解法等。</a:t>
            </a:r>
            <a:endParaRPr>
              <a:latin typeface="微软雅黑" panose="020B0503020204020204" charset="-122"/>
              <a:ea typeface="微软雅黑" panose="020B0503020204020204" charset="-122"/>
              <a:cs typeface="微软雅黑" panose="020B0503020204020204" charset="-122"/>
            </a:endParaRPr>
          </a:p>
        </p:txBody>
      </p:sp>
      <p:pic>
        <p:nvPicPr>
          <p:cNvPr id="524" name="image512.jpeg"/>
          <p:cNvPicPr>
            <a:picLocks noChangeAspect="1"/>
          </p:cNvPicPr>
          <p:nvPr>
            <p:custDataLst>
              <p:tags r:id="rId1"/>
            </p:custDataLst>
          </p:nvPr>
        </p:nvPicPr>
        <p:blipFill>
          <a:blip r:embed="rId2"/>
          <a:stretch>
            <a:fillRect/>
          </a:stretch>
        </p:blipFill>
        <p:spPr>
          <a:xfrm>
            <a:off x="3312160" y="3606800"/>
            <a:ext cx="4243705" cy="1131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pic>
        <p:nvPicPr>
          <p:cNvPr id="525" name="image513.jpeg"/>
          <p:cNvPicPr>
            <a:picLocks noChangeAspect="1"/>
          </p:cNvPicPr>
          <p:nvPr>
            <p:custDataLst>
              <p:tags r:id="rId1"/>
            </p:custDataLst>
          </p:nvPr>
        </p:nvPicPr>
        <p:blipFill>
          <a:blip r:embed="rId2"/>
          <a:stretch>
            <a:fillRect/>
          </a:stretch>
        </p:blipFill>
        <p:spPr>
          <a:xfrm>
            <a:off x="690880" y="1061720"/>
            <a:ext cx="4307840" cy="127381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5880735" y="915670"/>
            <a:ext cx="4940300" cy="206375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820410" y="2914015"/>
            <a:ext cx="5022850" cy="3282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8" name="文本框 7"/>
          <p:cNvSpPr txBox="1"/>
          <p:nvPr>
            <p:custDataLst>
              <p:tags r:id="rId1"/>
            </p:custDataLst>
          </p:nvPr>
        </p:nvSpPr>
        <p:spPr>
          <a:xfrm>
            <a:off x="868680" y="1191895"/>
            <a:ext cx="5704205" cy="368300"/>
          </a:xfrm>
          <a:prstGeom prst="rect">
            <a:avLst/>
          </a:prstGeom>
          <a:solidFill>
            <a:srgbClr val="FFC000"/>
          </a:solidFill>
          <a:ln w="9525">
            <a:noFill/>
          </a:ln>
        </p:spPr>
        <p:txBody>
          <a:bodyPr wrap="square">
            <a:spAutoFit/>
          </a:bodyPr>
          <a:p>
            <a:pPr indent="0"/>
            <a:r>
              <a:rPr lang="zh-CN" b="1">
                <a:latin typeface="微软雅黑" panose="020B0503020204020204" charset="-122"/>
                <a:ea typeface="微软雅黑" panose="020B0503020204020204" charset="-122"/>
                <a:cs typeface="微软雅黑" panose="020B0503020204020204" charset="-122"/>
                <a:sym typeface="+mn-ea"/>
              </a:rPr>
              <a:t>归纳总结</a:t>
            </a:r>
            <a:r>
              <a:rPr lang="en-US" altLang="zh-CN" b="1">
                <a:latin typeface="微软雅黑" panose="020B0503020204020204" charset="-122"/>
                <a:ea typeface="微软雅黑" panose="020B0503020204020204" charset="-122"/>
                <a:cs typeface="微软雅黑" panose="020B0503020204020204" charset="-122"/>
                <a:sym typeface="+mn-ea"/>
              </a:rPr>
              <a:t>   </a:t>
            </a:r>
            <a:r>
              <a:rPr lang="zh-CN" b="1">
                <a:latin typeface="微软雅黑" panose="020B0503020204020204" charset="-122"/>
                <a:ea typeface="微软雅黑" panose="020B0503020204020204" charset="-122"/>
                <a:cs typeface="微软雅黑" panose="020B0503020204020204" charset="-122"/>
                <a:sym typeface="+mn-ea"/>
              </a:rPr>
              <a:t>金属冶炼方法的特殊注意点　</a:t>
            </a:r>
            <a:endParaRPr lang="zh-CN" b="1">
              <a:latin typeface="微软雅黑" panose="020B0503020204020204" charset="-122"/>
              <a:ea typeface="微软雅黑" panose="020B0503020204020204" charset="-122"/>
              <a:cs typeface="微软雅黑" panose="020B0503020204020204" charset="-122"/>
              <a:sym typeface="+mn-ea"/>
            </a:endParaRPr>
          </a:p>
        </p:txBody>
      </p:sp>
      <p:sp>
        <p:nvSpPr>
          <p:cNvPr id="275" name="文本框 274"/>
          <p:cNvSpPr txBox="1"/>
          <p:nvPr/>
        </p:nvSpPr>
        <p:spPr>
          <a:xfrm>
            <a:off x="1375410" y="1870075"/>
            <a:ext cx="9471660" cy="25844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工业上冶炼铝用电解熔融</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而不用电解熔融</a:t>
            </a:r>
            <a:r>
              <a:rPr lang="en-US" b="0">
                <a:latin typeface="微软雅黑" panose="020B0503020204020204" charset="-122"/>
                <a:ea typeface="微软雅黑" panose="020B0503020204020204" charset="-122"/>
                <a:cs typeface="微软雅黑" panose="020B0503020204020204" charset="-122"/>
              </a:rPr>
              <a:t>AlCl</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是因为</a:t>
            </a:r>
            <a:r>
              <a:rPr lang="en-US" b="0">
                <a:latin typeface="微软雅黑" panose="020B0503020204020204" charset="-122"/>
                <a:ea typeface="微软雅黑" panose="020B0503020204020204" charset="-122"/>
                <a:cs typeface="微软雅黑" panose="020B0503020204020204" charset="-122"/>
              </a:rPr>
              <a:t>AlCl</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为共价化合物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熔融时不导电。</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冶炼镁用电解熔融的</a:t>
            </a:r>
            <a:r>
              <a:rPr lang="en-US" b="0">
                <a:latin typeface="微软雅黑" panose="020B0503020204020204" charset="-122"/>
                <a:ea typeface="微软雅黑" panose="020B0503020204020204" charset="-122"/>
                <a:cs typeface="微软雅黑" panose="020B0503020204020204" charset="-122"/>
              </a:rPr>
              <a:t>MgCl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而不用电解熔融</a:t>
            </a:r>
            <a:r>
              <a:rPr lang="en-US" b="0">
                <a:latin typeface="微软雅黑" panose="020B0503020204020204" charset="-122"/>
                <a:ea typeface="微软雅黑" panose="020B0503020204020204" charset="-122"/>
                <a:cs typeface="微软雅黑" panose="020B0503020204020204" charset="-122"/>
              </a:rPr>
              <a:t>MgO,</a:t>
            </a:r>
            <a:r>
              <a:rPr lang="zh-CN" b="0">
                <a:latin typeface="微软雅黑" panose="020B0503020204020204" charset="-122"/>
                <a:ea typeface="微软雅黑" panose="020B0503020204020204" charset="-122"/>
                <a:cs typeface="微软雅黑" panose="020B0503020204020204" charset="-122"/>
              </a:rPr>
              <a:t>是因为</a:t>
            </a:r>
            <a:r>
              <a:rPr lang="en-US" b="0">
                <a:latin typeface="微软雅黑" panose="020B0503020204020204" charset="-122"/>
                <a:ea typeface="微软雅黑" panose="020B0503020204020204" charset="-122"/>
                <a:cs typeface="微软雅黑" panose="020B0503020204020204" charset="-122"/>
              </a:rPr>
              <a:t>MgO</a:t>
            </a:r>
            <a:r>
              <a:rPr lang="zh-CN" b="0">
                <a:latin typeface="微软雅黑" panose="020B0503020204020204" charset="-122"/>
                <a:ea typeface="微软雅黑" panose="020B0503020204020204" charset="-122"/>
                <a:cs typeface="微软雅黑" panose="020B0503020204020204" charset="-122"/>
              </a:rPr>
              <a:t>熔点高</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熔融时耗费更多能源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增加生产成本</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a:t>
            </a:r>
            <a:r>
              <a:rPr lang="en-US" b="0">
                <a:latin typeface="微软雅黑" panose="020B0503020204020204" charset="-122"/>
                <a:ea typeface="微软雅黑" panose="020B0503020204020204" charset="-122"/>
                <a:cs typeface="微软雅黑" panose="020B0503020204020204" charset="-122"/>
              </a:rPr>
              <a:t>MgCl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的熔点较低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更易熔融。</a:t>
            </a:r>
            <a:r>
              <a:rPr lang="en-US" b="0">
                <a:latin typeface="微软雅黑" panose="020B0503020204020204" charset="-122"/>
                <a:ea typeface="微软雅黑" panose="020B0503020204020204" charset="-122"/>
                <a:cs typeface="微软雅黑" panose="020B0503020204020204" charset="-122"/>
              </a:rPr>
              <a:t>③</a:t>
            </a:r>
            <a:r>
              <a:rPr lang="zh-CN" b="0">
                <a:latin typeface="微软雅黑" panose="020B0503020204020204" charset="-122"/>
                <a:ea typeface="微软雅黑" panose="020B0503020204020204" charset="-122"/>
                <a:cs typeface="微软雅黑" panose="020B0503020204020204" charset="-122"/>
              </a:rPr>
              <a:t>工业上一般不采用电解熔融氯化物的方法制备金属</a:t>
            </a:r>
            <a:r>
              <a:rPr lang="en-US" b="0">
                <a:latin typeface="微软雅黑" panose="020B0503020204020204" charset="-122"/>
                <a:ea typeface="微软雅黑" panose="020B0503020204020204" charset="-122"/>
                <a:cs typeface="微软雅黑" panose="020B0503020204020204" charset="-122"/>
              </a:rPr>
              <a:t>K,</a:t>
            </a:r>
            <a:r>
              <a:rPr lang="zh-CN" b="0">
                <a:latin typeface="微软雅黑" panose="020B0503020204020204" charset="-122"/>
                <a:ea typeface="微软雅黑" panose="020B0503020204020204" charset="-122"/>
                <a:cs typeface="微软雅黑" panose="020B0503020204020204" charset="-122"/>
              </a:rPr>
              <a:t>因为</a:t>
            </a:r>
            <a:r>
              <a:rPr lang="en-US" b="0">
                <a:latin typeface="微软雅黑" panose="020B0503020204020204" charset="-122"/>
                <a:ea typeface="微软雅黑" panose="020B0503020204020204" charset="-122"/>
                <a:cs typeface="微软雅黑" panose="020B0503020204020204" charset="-122"/>
              </a:rPr>
              <a:t>K</a:t>
            </a:r>
            <a:r>
              <a:rPr lang="zh-CN" b="0">
                <a:latin typeface="微软雅黑" panose="020B0503020204020204" charset="-122"/>
                <a:ea typeface="微软雅黑" panose="020B0503020204020204" charset="-122"/>
                <a:cs typeface="微软雅黑" panose="020B0503020204020204" charset="-122"/>
              </a:rPr>
              <a:t>极易溶于熔融的氯化物中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很难分离出来。可用金属钠还原</a:t>
            </a:r>
            <a:r>
              <a:rPr lang="en-US" b="0">
                <a:latin typeface="微软雅黑" panose="020B0503020204020204" charset="-122"/>
                <a:ea typeface="微软雅黑" panose="020B0503020204020204" charset="-122"/>
                <a:cs typeface="微软雅黑" panose="020B0503020204020204" charset="-122"/>
              </a:rPr>
              <a:t>KCl</a:t>
            </a:r>
            <a:r>
              <a:rPr lang="zh-CN" b="0">
                <a:latin typeface="微软雅黑" panose="020B0503020204020204" charset="-122"/>
                <a:ea typeface="微软雅黑" panose="020B0503020204020204" charset="-122"/>
                <a:cs typeface="微软雅黑" panose="020B0503020204020204" charset="-122"/>
              </a:rPr>
              <a:t>的方法制备</a:t>
            </a:r>
            <a:r>
              <a:rPr lang="en-US" b="0">
                <a:latin typeface="微软雅黑" panose="020B0503020204020204" charset="-122"/>
                <a:ea typeface="微软雅黑" panose="020B0503020204020204" charset="-122"/>
                <a:cs typeface="微软雅黑" panose="020B0503020204020204" charset="-122"/>
              </a:rPr>
              <a:t>K,</a:t>
            </a:r>
            <a:r>
              <a:rPr lang="zh-CN" b="0">
                <a:latin typeface="微软雅黑" panose="020B0503020204020204" charset="-122"/>
                <a:ea typeface="微软雅黑" panose="020B0503020204020204" charset="-122"/>
                <a:cs typeface="微软雅黑" panose="020B0503020204020204" charset="-122"/>
              </a:rPr>
              <a:t>反应如下</a:t>
            </a:r>
            <a:r>
              <a:rPr lang="en-US" b="0">
                <a:latin typeface="微软雅黑" panose="020B0503020204020204" charset="-122"/>
                <a:ea typeface="微软雅黑" panose="020B0503020204020204" charset="-122"/>
                <a:cs typeface="微软雅黑" panose="020B0503020204020204" charset="-122"/>
              </a:rPr>
              <a:t>:KCl(l)+Na(l)       </a:t>
            </a:r>
            <a:r>
              <a:rPr lang="en-US">
                <a:latin typeface="微软雅黑" panose="020B0503020204020204" charset="-122"/>
                <a:ea typeface="微软雅黑" panose="020B0503020204020204" charset="-122"/>
                <a:cs typeface="微软雅黑" panose="020B0503020204020204" charset="-122"/>
                <a:sym typeface="+mn-ea"/>
              </a:rPr>
              <a:t> K(g)+NaCl</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4172585" y="3587750"/>
            <a:ext cx="438785" cy="450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341503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钠单质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(1)物理性质</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银白色,具有金属光泽,质地柔软,可以用小刀切割,熔点低于100 ℃,密度小于水大于煤油。</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(2)化学性质——强还原性</a:t>
            </a: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与非金属单质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endParaRPr lang="zh-CN" altLang="en-US" b="0">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584200" y="2674620"/>
            <a:ext cx="3102610" cy="86677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584200" y="4051300"/>
            <a:ext cx="3727450" cy="946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21385"/>
            <a:ext cx="11016615" cy="549275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镁及其化合物</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(1)Mg的用途:主要用于制造轻金属合金、格氏试剂,也可用于制烟花、闪光粉、飞机导弹上的合金等,又称“国防金属”。</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(2)镁在空气中的燃烧反应:</a:t>
            </a: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r>
              <a:rPr lang="zh-CN">
                <a:latin typeface="微软雅黑" panose="020B0503020204020204" charset="-122"/>
                <a:ea typeface="微软雅黑" panose="020B0503020204020204" charset="-122"/>
                <a:cs typeface="微软雅黑" panose="020B0503020204020204" charset="-122"/>
                <a:sym typeface="+mn-ea"/>
              </a:rPr>
              <a:t>因此</a:t>
            </a:r>
            <a:r>
              <a:rPr lang="en-US">
                <a:latin typeface="微软雅黑" panose="020B0503020204020204" charset="-122"/>
                <a:ea typeface="微软雅黑" panose="020B0503020204020204" charset="-122"/>
                <a:cs typeface="微软雅黑" panose="020B0503020204020204" charset="-122"/>
                <a:sym typeface="+mn-ea"/>
              </a:rPr>
              <a:t>,Mg</a:t>
            </a:r>
            <a:r>
              <a:rPr lang="zh-CN">
                <a:latin typeface="微软雅黑" panose="020B0503020204020204" charset="-122"/>
                <a:ea typeface="微软雅黑" panose="020B0503020204020204" charset="-122"/>
                <a:cs typeface="微软雅黑" panose="020B0503020204020204" charset="-122"/>
                <a:sym typeface="+mn-ea"/>
              </a:rPr>
              <a:t>着火时不能用含</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或能产生</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的灭火器灭火。</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转化及除杂</a:t>
            </a:r>
            <a:r>
              <a:rPr lang="en-US">
                <a:latin typeface="微软雅黑" panose="020B0503020204020204" charset="-122"/>
                <a:ea typeface="微软雅黑" panose="020B0503020204020204" charset="-122"/>
                <a:cs typeface="微软雅黑" panose="020B0503020204020204" charset="-122"/>
                <a:sym typeface="+mn-ea"/>
              </a:rPr>
              <a:t>①MgO</a:t>
            </a:r>
            <a:r>
              <a:rPr lang="zh-CN">
                <a:latin typeface="微软雅黑" panose="020B0503020204020204" charset="-122"/>
                <a:ea typeface="微软雅黑" panose="020B0503020204020204" charset="-122"/>
                <a:cs typeface="微软雅黑" panose="020B0503020204020204" charset="-122"/>
                <a:sym typeface="+mn-ea"/>
              </a:rPr>
              <a:t>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能溶于酸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水浸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碱浸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后进入滤渣中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酸浸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时转化为</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进入溶液中。</a:t>
            </a:r>
            <a:r>
              <a:rPr lang="en-US">
                <a:latin typeface="微软雅黑" panose="020B0503020204020204" charset="-122"/>
                <a:ea typeface="微软雅黑" panose="020B0503020204020204" charset="-122"/>
                <a:cs typeface="微软雅黑" panose="020B0503020204020204" charset="-122"/>
                <a:sym typeface="+mn-ea"/>
              </a:rPr>
              <a:t>②Mg(</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MgF</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均难溶于水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除</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时可通过调节</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形成</a:t>
            </a:r>
            <a:r>
              <a:rPr lang="en-US">
                <a:latin typeface="微软雅黑" panose="020B0503020204020204" charset="-122"/>
                <a:ea typeface="微软雅黑" panose="020B0503020204020204" charset="-122"/>
                <a:cs typeface="微软雅黑" panose="020B0503020204020204" charset="-122"/>
                <a:sym typeface="+mn-ea"/>
              </a:rPr>
              <a:t>Mg(</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沉淀或加入</a:t>
            </a:r>
            <a:r>
              <a:rPr lang="en-US">
                <a:latin typeface="微软雅黑" panose="020B0503020204020204" charset="-122"/>
                <a:ea typeface="微软雅黑" panose="020B0503020204020204" charset="-122"/>
                <a:cs typeface="微软雅黑" panose="020B0503020204020204" charset="-122"/>
                <a:sym typeface="+mn-ea"/>
              </a:rPr>
              <a:t>F</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形成</a:t>
            </a:r>
            <a:r>
              <a:rPr lang="en-US">
                <a:latin typeface="微软雅黑" panose="020B0503020204020204" charset="-122"/>
                <a:ea typeface="微软雅黑" panose="020B0503020204020204" charset="-122"/>
                <a:cs typeface="微软雅黑" panose="020B0503020204020204" charset="-122"/>
                <a:sym typeface="+mn-ea"/>
              </a:rPr>
              <a:t>MgF</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过滤除去。</a:t>
            </a:r>
            <a:endParaRPr lang="zh-CN" altLang="en-US" b="0">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413125" y="2222500"/>
            <a:ext cx="2444750" cy="146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76" name="文本框 275"/>
          <p:cNvSpPr txBox="1"/>
          <p:nvPr/>
        </p:nvSpPr>
        <p:spPr>
          <a:xfrm>
            <a:off x="551180" y="1058545"/>
            <a:ext cx="11038205" cy="4741545"/>
          </a:xfrm>
          <a:prstGeom prst="rect">
            <a:avLst/>
          </a:prstGeom>
          <a:noFill/>
          <a:ln w="9525">
            <a:noFill/>
          </a:ln>
        </p:spPr>
        <p:txBody>
          <a:bodyPr wrap="square">
            <a:spAutoFit/>
          </a:bodyPr>
          <a:p>
            <a:pPr indent="0">
              <a:lnSpc>
                <a:spcPct val="120000"/>
              </a:lnSpc>
              <a:spcBef>
                <a:spcPts val="0"/>
              </a:spcBef>
              <a:spcAft>
                <a:spcPts val="0"/>
              </a:spcAft>
            </a:pPr>
            <a:r>
              <a:rPr lang="en-US" b="1">
                <a:latin typeface="微软雅黑" panose="020B0503020204020204" charset="-122"/>
                <a:ea typeface="微软雅黑" panose="020B0503020204020204" charset="-122"/>
                <a:cs typeface="微软雅黑" panose="020B0503020204020204" charset="-122"/>
              </a:rPr>
              <a:t>4.</a:t>
            </a:r>
            <a:r>
              <a:rPr lang="zh-CN" b="1">
                <a:latin typeface="微软雅黑" panose="020B0503020204020204" charset="-122"/>
                <a:ea typeface="微软雅黑" panose="020B0503020204020204" charset="-122"/>
                <a:cs typeface="微软雅黑" panose="020B0503020204020204" charset="-122"/>
              </a:rPr>
              <a:t>铝及其化合物</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铝的主要矿物铝在自然界分布很广</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主要以铝矾土矿</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形式存在。铝矾土矿是一种含有杂质的水合氧化铝矿</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是提取金属铝的主要原料。</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铝的工业制备方法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电解法用冰晶石</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AlF</a:t>
            </a:r>
            <a:r>
              <a:rPr lang="en-US" b="0" baseline="-25000">
                <a:latin typeface="微软雅黑" panose="020B0503020204020204" charset="-122"/>
                <a:ea typeface="微软雅黑" panose="020B0503020204020204" charset="-122"/>
                <a:cs typeface="微软雅黑" panose="020B0503020204020204" charset="-122"/>
              </a:rPr>
              <a:t>6</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作助熔剂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在较低温度熔化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化学方程式为</a:t>
            </a:r>
            <a:r>
              <a:rPr lang="en-US" b="0">
                <a:latin typeface="微软雅黑" panose="020B0503020204020204" charset="-122"/>
                <a:ea typeface="微软雅黑" panose="020B0503020204020204" charset="-122"/>
                <a:cs typeface="微软雅黑" panose="020B0503020204020204" charset="-122"/>
              </a:rPr>
              <a:t>2Al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熔融</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4Al+3O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铝及其化合物的常见考查点</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制取</a:t>
            </a:r>
            <a:r>
              <a:rPr lang="en-US">
                <a:latin typeface="微软雅黑" panose="020B0503020204020204" charset="-122"/>
                <a:ea typeface="微软雅黑" panose="020B0503020204020204" charset="-122"/>
                <a:cs typeface="微软雅黑" panose="020B0503020204020204" charset="-122"/>
                <a:sym typeface="+mn-ea"/>
              </a:rPr>
              <a:t>:AlCl</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是共价化合物</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熔融时不导电</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故通过电解熔融的</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制铝。</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转化及除杂</a:t>
            </a:r>
            <a:r>
              <a:rPr lang="en-US">
                <a:latin typeface="微软雅黑" panose="020B0503020204020204" charset="-122"/>
                <a:ea typeface="微软雅黑" panose="020B0503020204020204" charset="-122"/>
                <a:cs typeface="微软雅黑" panose="020B0503020204020204" charset="-122"/>
                <a:sym typeface="+mn-ea"/>
              </a:rPr>
              <a:t>:a.Al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是两性氧化物</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水浸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后进入滤渣中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酸浸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碱浸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加碱焙烧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后水浸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后转化为离子形式进入溶液中。</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20000"/>
              </a:lnSpc>
              <a:spcBef>
                <a:spcPts val="0"/>
              </a:spcBef>
              <a:spcAft>
                <a:spcPts val="0"/>
              </a:spcAft>
            </a:pPr>
            <a:r>
              <a:rPr lang="en-US">
                <a:latin typeface="微软雅黑" panose="020B0503020204020204" charset="-122"/>
                <a:ea typeface="微软雅黑" panose="020B0503020204020204" charset="-122"/>
                <a:cs typeface="微软雅黑" panose="020B0503020204020204" charset="-122"/>
                <a:sym typeface="+mn-ea"/>
              </a:rPr>
              <a:t>b.Al(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难溶于水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除杂时常通过调节</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将</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转化为</a:t>
            </a:r>
            <a:r>
              <a:rPr lang="en-US">
                <a:latin typeface="微软雅黑" panose="020B0503020204020204" charset="-122"/>
                <a:ea typeface="微软雅黑" panose="020B0503020204020204" charset="-122"/>
                <a:cs typeface="微软雅黑" panose="020B0503020204020204" charset="-122"/>
                <a:sym typeface="+mn-ea"/>
              </a:rPr>
              <a:t>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沉淀过滤除去。但</a:t>
            </a:r>
            <a:r>
              <a:rPr lang="en-US">
                <a:latin typeface="微软雅黑" panose="020B0503020204020204" charset="-122"/>
                <a:ea typeface="微软雅黑" panose="020B0503020204020204" charset="-122"/>
                <a:cs typeface="微软雅黑" panose="020B0503020204020204" charset="-122"/>
                <a:sym typeface="+mn-ea"/>
              </a:rPr>
              <a:t>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是两性氢氧化物</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能溶于强酸和强碱溶液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除杂时需控制</a:t>
            </a:r>
            <a:r>
              <a:rPr lang="en-US">
                <a:latin typeface="微软雅黑" panose="020B0503020204020204" charset="-122"/>
                <a:ea typeface="微软雅黑" panose="020B0503020204020204" charset="-122"/>
                <a:cs typeface="微软雅黑" panose="020B0503020204020204" charset="-122"/>
                <a:sym typeface="+mn-ea"/>
              </a:rPr>
              <a:t>pH</a:t>
            </a:r>
            <a:r>
              <a:rPr lang="zh-CN">
                <a:latin typeface="微软雅黑" panose="020B0503020204020204" charset="-122"/>
                <a:ea typeface="微软雅黑" panose="020B0503020204020204" charset="-122"/>
                <a:cs typeface="微软雅黑" panose="020B0503020204020204" charset="-122"/>
                <a:sym typeface="+mn-ea"/>
              </a:rPr>
              <a:t>。流程中常用</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氨水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方法得到</a:t>
            </a:r>
            <a:r>
              <a:rPr lang="en-US">
                <a:latin typeface="微软雅黑" panose="020B0503020204020204" charset="-122"/>
                <a:ea typeface="微软雅黑" panose="020B0503020204020204" charset="-122"/>
                <a:cs typeface="微软雅黑" panose="020B0503020204020204" charset="-122"/>
                <a:sym typeface="+mn-ea"/>
              </a:rPr>
              <a:t>Al(</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8739505" y="2691130"/>
            <a:ext cx="826135" cy="484505"/>
          </a:xfrm>
          <a:prstGeom prst="rect">
            <a:avLst/>
          </a:prstGeom>
          <a:noFill/>
          <a:ln w="9525">
            <a:noFill/>
          </a:ln>
        </p:spPr>
      </p:pic>
      <p:sp>
        <p:nvSpPr>
          <p:cNvPr id="6" name="文本框 5"/>
          <p:cNvSpPr txBox="1"/>
          <p:nvPr/>
        </p:nvSpPr>
        <p:spPr>
          <a:xfrm>
            <a:off x="3556000" y="2690813"/>
            <a:ext cx="5080000" cy="368300"/>
          </a:xfrm>
          <a:prstGeom prst="rect">
            <a:avLst/>
          </a:prstGeom>
          <a:noFill/>
          <a:ln w="9525">
            <a:noFill/>
          </a:ln>
        </p:spPr>
        <p:txBody>
          <a:bodyPr>
            <a:spAutoFit/>
          </a:bodyPr>
          <a:p>
            <a:pPr indent="0"/>
            <a:endParaRPr lang="zh-CN" altLang="en-US" b="0">
              <a:cs typeface="方正书宋_GBK"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6" name="文本框 5"/>
          <p:cNvSpPr txBox="1"/>
          <p:nvPr/>
        </p:nvSpPr>
        <p:spPr>
          <a:xfrm>
            <a:off x="3556000" y="2690813"/>
            <a:ext cx="5080000" cy="368300"/>
          </a:xfrm>
          <a:prstGeom prst="rect">
            <a:avLst/>
          </a:prstGeom>
          <a:noFill/>
          <a:ln w="9525">
            <a:noFill/>
          </a:ln>
        </p:spPr>
        <p:txBody>
          <a:bodyPr>
            <a:spAutoFit/>
          </a:bodyPr>
          <a:p>
            <a:pPr indent="0"/>
            <a:endParaRPr lang="zh-CN" altLang="en-US" b="0">
              <a:cs typeface="方正书宋_GBK" panose="03000509000000000000" charset="-122"/>
            </a:endParaRPr>
          </a:p>
        </p:txBody>
      </p:sp>
      <p:sp>
        <p:nvSpPr>
          <p:cNvPr id="277" name="文本框 276"/>
          <p:cNvSpPr txBox="1"/>
          <p:nvPr/>
        </p:nvSpPr>
        <p:spPr>
          <a:xfrm>
            <a:off x="487680" y="850265"/>
            <a:ext cx="11122660" cy="466153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5.</a:t>
            </a:r>
            <a:r>
              <a:rPr lang="zh-CN" b="1">
                <a:solidFill>
                  <a:schemeClr val="tx1"/>
                </a:solidFill>
                <a:latin typeface="微软雅黑" panose="020B0503020204020204" charset="-122"/>
                <a:ea typeface="微软雅黑" panose="020B0503020204020204" charset="-122"/>
                <a:cs typeface="微软雅黑" panose="020B0503020204020204" charset="-122"/>
              </a:rPr>
              <a:t>铜及其化合物</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铜</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物理性质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紫红色固体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具有良好的延展性、导热性和导电性。</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化学性质</a:t>
            </a:r>
            <a:r>
              <a:rPr lang="en-US" b="0">
                <a:solidFill>
                  <a:schemeClr val="tx1"/>
                </a:solidFill>
                <a:latin typeface="微软雅黑" panose="020B0503020204020204" charset="-122"/>
                <a:ea typeface="微软雅黑" panose="020B0503020204020204" charset="-122"/>
                <a:cs typeface="微软雅黑" panose="020B0503020204020204" charset="-122"/>
              </a:rPr>
              <a:t>a.</a:t>
            </a:r>
            <a:r>
              <a:rPr lang="zh-CN" b="0">
                <a:solidFill>
                  <a:schemeClr val="tx1"/>
                </a:solidFill>
                <a:latin typeface="微软雅黑" panose="020B0503020204020204" charset="-122"/>
                <a:ea typeface="微软雅黑" panose="020B0503020204020204" charset="-122"/>
                <a:cs typeface="微软雅黑" panose="020B0503020204020204" charset="-122"/>
              </a:rPr>
              <a:t>生成铜绿</a:t>
            </a:r>
            <a:r>
              <a:rPr lang="en-US" b="0">
                <a:solidFill>
                  <a:schemeClr val="tx1"/>
                </a:solidFill>
                <a:latin typeface="微软雅黑" panose="020B0503020204020204" charset="-122"/>
                <a:ea typeface="微软雅黑" panose="020B0503020204020204" charset="-122"/>
                <a:cs typeface="微软雅黑" panose="020B0503020204020204" charset="-122"/>
              </a:rPr>
              <a:t>:2Cu+O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         </a:t>
            </a:r>
            <a:r>
              <a:rPr lang="en-US">
                <a:latin typeface="微软雅黑" panose="020B0503020204020204" charset="-122"/>
                <a:ea typeface="微软雅黑" panose="020B0503020204020204" charset="-122"/>
                <a:cs typeface="微软雅黑" panose="020B0503020204020204" charset="-122"/>
                <a:sym typeface="+mn-ea"/>
              </a:rPr>
              <a:t>Cu</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绿色固体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b.Cu</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:2Cu+S        Cu</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c.</a:t>
            </a:r>
            <a:r>
              <a:rPr lang="zh-CN">
                <a:latin typeface="微软雅黑" panose="020B0503020204020204" charset="-122"/>
                <a:ea typeface="微软雅黑" panose="020B0503020204020204" charset="-122"/>
                <a:cs typeface="微软雅黑" panose="020B0503020204020204" charset="-122"/>
                <a:sym typeface="+mn-ea"/>
              </a:rPr>
              <a:t>与浓硫酸共热</a:t>
            </a:r>
            <a:r>
              <a:rPr lang="en-US">
                <a:latin typeface="微软雅黑" panose="020B0503020204020204" charset="-122"/>
                <a:ea typeface="微软雅黑" panose="020B0503020204020204" charset="-122"/>
                <a:cs typeface="微软雅黑" panose="020B0503020204020204" charset="-122"/>
                <a:sym typeface="+mn-ea"/>
              </a:rPr>
              <a:t>:Cu+2H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CuSO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与稀硝酸反应</a:t>
            </a:r>
            <a:r>
              <a:rPr lang="en-US">
                <a:latin typeface="微软雅黑" panose="020B0503020204020204" charset="-122"/>
                <a:ea typeface="微软雅黑" panose="020B0503020204020204" charset="-122"/>
                <a:cs typeface="微软雅黑" panose="020B0503020204020204" charset="-122"/>
                <a:sym typeface="+mn-ea"/>
              </a:rPr>
              <a:t>:3Cu+8H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+2N            3Cu</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+2NO↑+4H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e.</a:t>
            </a:r>
            <a:r>
              <a:rPr lang="zh-CN">
                <a:latin typeface="微软雅黑" panose="020B0503020204020204" charset="-122"/>
                <a:ea typeface="微软雅黑" panose="020B0503020204020204" charset="-122"/>
                <a:cs typeface="微软雅黑" panose="020B0503020204020204" charset="-122"/>
                <a:sym typeface="+mn-ea"/>
              </a:rPr>
              <a:t>与浓硝酸反应</a:t>
            </a:r>
            <a:r>
              <a:rPr lang="en-US">
                <a:latin typeface="微软雅黑" panose="020B0503020204020204" charset="-122"/>
                <a:ea typeface="微软雅黑" panose="020B0503020204020204" charset="-122"/>
                <a:cs typeface="微软雅黑" panose="020B0503020204020204" charset="-122"/>
                <a:sym typeface="+mn-ea"/>
              </a:rPr>
              <a:t>:Cu+4H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+2N            Cu</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f.</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溶液反应</a:t>
            </a:r>
            <a:r>
              <a:rPr lang="en-US">
                <a:latin typeface="微软雅黑" panose="020B0503020204020204" charset="-122"/>
                <a:ea typeface="微软雅黑" panose="020B0503020204020204" charset="-122"/>
                <a:cs typeface="微软雅黑" panose="020B0503020204020204" charset="-122"/>
                <a:sym typeface="+mn-ea"/>
              </a:rPr>
              <a:t>:Cu+2Fe</a:t>
            </a:r>
            <a:r>
              <a:rPr lang="en-US" baseline="30000">
                <a:latin typeface="微软雅黑" panose="020B0503020204020204" charset="-122"/>
                <a:ea typeface="微软雅黑" panose="020B0503020204020204" charset="-122"/>
                <a:cs typeface="微软雅黑" panose="020B0503020204020204" charset="-122"/>
                <a:sym typeface="+mn-ea"/>
              </a:rPr>
              <a:t>3+            </a:t>
            </a:r>
            <a:r>
              <a:rPr lang="en-US">
                <a:latin typeface="微软雅黑" panose="020B0503020204020204" charset="-122"/>
                <a:ea typeface="微软雅黑" panose="020B0503020204020204" charset="-122"/>
                <a:cs typeface="微软雅黑" panose="020B0503020204020204" charset="-122"/>
                <a:sym typeface="+mn-ea"/>
              </a:rPr>
              <a:t>2Fe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923030" y="2656840"/>
            <a:ext cx="415925" cy="342900"/>
          </a:xfrm>
          <a:prstGeom prst="rect">
            <a:avLst/>
          </a:prstGeom>
          <a:noFill/>
          <a:ln w="9525">
            <a:noFill/>
          </a:ln>
        </p:spPr>
      </p:pic>
      <p:pic>
        <p:nvPicPr>
          <p:cNvPr id="4" name="图片 3"/>
          <p:cNvPicPr/>
          <p:nvPr/>
        </p:nvPicPr>
        <p:blipFill>
          <a:blip r:embed="rId2"/>
          <a:stretch>
            <a:fillRect/>
          </a:stretch>
        </p:blipFill>
        <p:spPr>
          <a:xfrm>
            <a:off x="2743200" y="2925445"/>
            <a:ext cx="415925" cy="429260"/>
          </a:xfrm>
          <a:prstGeom prst="rect">
            <a:avLst/>
          </a:prstGeom>
          <a:noFill/>
          <a:ln w="9525">
            <a:noFill/>
          </a:ln>
        </p:spPr>
      </p:pic>
      <p:pic>
        <p:nvPicPr>
          <p:cNvPr id="8" name="图片 7"/>
          <p:cNvPicPr/>
          <p:nvPr/>
        </p:nvPicPr>
        <p:blipFill>
          <a:blip r:embed="rId3"/>
          <a:srcRect l="59630"/>
          <a:stretch>
            <a:fillRect/>
          </a:stretch>
        </p:blipFill>
        <p:spPr>
          <a:xfrm>
            <a:off x="3698240" y="3865880"/>
            <a:ext cx="298450" cy="327025"/>
          </a:xfrm>
          <a:prstGeom prst="rect">
            <a:avLst/>
          </a:prstGeom>
          <a:noFill/>
          <a:ln w="9525">
            <a:noFill/>
          </a:ln>
        </p:spPr>
      </p:pic>
      <p:pic>
        <p:nvPicPr>
          <p:cNvPr id="11" name="图片 10"/>
          <p:cNvPicPr/>
          <p:nvPr>
            <p:custDataLst>
              <p:tags r:id="rId4"/>
            </p:custDataLst>
          </p:nvPr>
        </p:nvPicPr>
        <p:blipFill>
          <a:blip r:embed="rId2"/>
          <a:stretch>
            <a:fillRect/>
          </a:stretch>
        </p:blipFill>
        <p:spPr>
          <a:xfrm>
            <a:off x="3923030" y="3349625"/>
            <a:ext cx="415925" cy="429260"/>
          </a:xfrm>
          <a:prstGeom prst="rect">
            <a:avLst/>
          </a:prstGeom>
          <a:noFill/>
          <a:ln w="9525">
            <a:noFill/>
          </a:ln>
        </p:spPr>
      </p:pic>
      <p:pic>
        <p:nvPicPr>
          <p:cNvPr id="12" name="图片 11"/>
          <p:cNvPicPr/>
          <p:nvPr>
            <p:custDataLst>
              <p:tags r:id="rId5"/>
            </p:custDataLst>
          </p:nvPr>
        </p:nvPicPr>
        <p:blipFill>
          <a:blip r:embed="rId1"/>
          <a:stretch>
            <a:fillRect/>
          </a:stretch>
        </p:blipFill>
        <p:spPr>
          <a:xfrm>
            <a:off x="4050030" y="3850005"/>
            <a:ext cx="415925" cy="342900"/>
          </a:xfrm>
          <a:prstGeom prst="rect">
            <a:avLst/>
          </a:prstGeom>
          <a:noFill/>
          <a:ln w="9525">
            <a:noFill/>
          </a:ln>
        </p:spPr>
      </p:pic>
      <p:pic>
        <p:nvPicPr>
          <p:cNvPr id="13" name="图片 12"/>
          <p:cNvPicPr/>
          <p:nvPr>
            <p:custDataLst>
              <p:tags r:id="rId6"/>
            </p:custDataLst>
          </p:nvPr>
        </p:nvPicPr>
        <p:blipFill>
          <a:blip r:embed="rId3"/>
          <a:srcRect l="59630"/>
          <a:stretch>
            <a:fillRect/>
          </a:stretch>
        </p:blipFill>
        <p:spPr>
          <a:xfrm>
            <a:off x="3571240" y="4279900"/>
            <a:ext cx="298450" cy="327025"/>
          </a:xfrm>
          <a:prstGeom prst="rect">
            <a:avLst/>
          </a:prstGeom>
          <a:noFill/>
          <a:ln w="9525">
            <a:noFill/>
          </a:ln>
        </p:spPr>
      </p:pic>
      <p:pic>
        <p:nvPicPr>
          <p:cNvPr id="14" name="图片 13"/>
          <p:cNvPicPr/>
          <p:nvPr>
            <p:custDataLst>
              <p:tags r:id="rId7"/>
            </p:custDataLst>
          </p:nvPr>
        </p:nvPicPr>
        <p:blipFill>
          <a:blip r:embed="rId1"/>
          <a:stretch>
            <a:fillRect/>
          </a:stretch>
        </p:blipFill>
        <p:spPr>
          <a:xfrm>
            <a:off x="3923030" y="4264025"/>
            <a:ext cx="415925" cy="342900"/>
          </a:xfrm>
          <a:prstGeom prst="rect">
            <a:avLst/>
          </a:prstGeom>
          <a:noFill/>
          <a:ln w="9525">
            <a:noFill/>
          </a:ln>
        </p:spPr>
      </p:pic>
      <p:pic>
        <p:nvPicPr>
          <p:cNvPr id="15" name="图片 14"/>
          <p:cNvPicPr/>
          <p:nvPr>
            <p:custDataLst>
              <p:tags r:id="rId8"/>
            </p:custDataLst>
          </p:nvPr>
        </p:nvPicPr>
        <p:blipFill>
          <a:blip r:embed="rId1"/>
          <a:stretch>
            <a:fillRect/>
          </a:stretch>
        </p:blipFill>
        <p:spPr>
          <a:xfrm>
            <a:off x="3556000" y="4678045"/>
            <a:ext cx="415925" cy="342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6" name="文本框 5"/>
          <p:cNvSpPr txBox="1"/>
          <p:nvPr/>
        </p:nvSpPr>
        <p:spPr>
          <a:xfrm>
            <a:off x="3556000" y="2690813"/>
            <a:ext cx="5080000" cy="368300"/>
          </a:xfrm>
          <a:prstGeom prst="rect">
            <a:avLst/>
          </a:prstGeom>
          <a:noFill/>
          <a:ln w="9525">
            <a:noFill/>
          </a:ln>
        </p:spPr>
        <p:txBody>
          <a:bodyPr>
            <a:spAutoFit/>
          </a:bodyPr>
          <a:p>
            <a:pPr indent="0"/>
            <a:endParaRPr lang="zh-CN" altLang="en-US" b="0">
              <a:cs typeface="方正书宋_GBK" panose="03000509000000000000" charset="-122"/>
            </a:endParaRPr>
          </a:p>
        </p:txBody>
      </p:sp>
      <p:sp>
        <p:nvSpPr>
          <p:cNvPr id="277" name="文本框 276"/>
          <p:cNvSpPr txBox="1"/>
          <p:nvPr/>
        </p:nvSpPr>
        <p:spPr>
          <a:xfrm>
            <a:off x="487680" y="850265"/>
            <a:ext cx="11122660" cy="258445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(2)氢氧化铜</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①性状:蓝色难溶于水的固体。</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②化学性质及应用</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铜盐</a:t>
            </a:r>
            <a:r>
              <a:rPr lang="en-US">
                <a:latin typeface="微软雅黑" panose="020B0503020204020204" charset="-122"/>
                <a:ea typeface="微软雅黑" panose="020B0503020204020204" charset="-122"/>
                <a:cs typeface="微软雅黑" panose="020B0503020204020204" charset="-122"/>
                <a:sym typeface="+mn-ea"/>
              </a:rPr>
              <a:t>①Cu</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名称为碱式碳酸铜</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是铜绿、孔雀石的主要成分。</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546" name="image534.jpeg"/>
          <p:cNvPicPr>
            <a:picLocks noChangeAspect="1"/>
          </p:cNvPicPr>
          <p:nvPr>
            <p:custDataLst>
              <p:tags r:id="rId1"/>
            </p:custDataLst>
          </p:nvPr>
        </p:nvPicPr>
        <p:blipFill>
          <a:blip r:embed="rId2"/>
          <a:stretch>
            <a:fillRect/>
          </a:stretch>
        </p:blipFill>
        <p:spPr>
          <a:xfrm>
            <a:off x="2557145" y="1668145"/>
            <a:ext cx="4050665" cy="80962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2457450" y="2896235"/>
            <a:ext cx="6000750" cy="1066165"/>
          </a:xfrm>
          <a:prstGeom prst="rect">
            <a:avLst/>
          </a:prstGeom>
        </p:spPr>
      </p:pic>
      <p:sp>
        <p:nvSpPr>
          <p:cNvPr id="7" name="文本框 6"/>
          <p:cNvSpPr txBox="1"/>
          <p:nvPr/>
        </p:nvSpPr>
        <p:spPr>
          <a:xfrm>
            <a:off x="487680" y="3803650"/>
            <a:ext cx="11122660" cy="25844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②CuSO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·5H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俗称蓝矾、胆矾。</a:t>
            </a:r>
            <a:r>
              <a:rPr lang="en-US" b="0">
                <a:latin typeface="微软雅黑" panose="020B0503020204020204" charset="-122"/>
                <a:ea typeface="微软雅黑" panose="020B0503020204020204" charset="-122"/>
                <a:cs typeface="微软雅黑" panose="020B0503020204020204" charset="-122"/>
              </a:rPr>
              <a:t>CuSO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·5H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蓝色晶体</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CuSO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白色粉末</a:t>
            </a:r>
            <a:r>
              <a:rPr lang="en-US">
                <a:latin typeface="微软雅黑" panose="020B0503020204020204" charset="-122"/>
                <a:ea typeface="微软雅黑" panose="020B0503020204020204" charset="-122"/>
                <a:cs typeface="微软雅黑" panose="020B0503020204020204" charset="-122"/>
                <a:sym typeface="+mn-ea"/>
              </a:rPr>
              <a:t>)+5H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无水</a:t>
            </a:r>
            <a:r>
              <a:rPr lang="en-US">
                <a:latin typeface="微软雅黑" panose="020B0503020204020204" charset="-122"/>
                <a:ea typeface="微软雅黑" panose="020B0503020204020204" charset="-122"/>
                <a:cs typeface="微软雅黑" panose="020B0503020204020204" charset="-122"/>
                <a:sym typeface="+mn-ea"/>
              </a:rPr>
              <a:t>CuSO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遇水变蓝色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可用于检验水的存在。</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铜盐溶液有毒</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主要是因为</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作为一种重金属离子能使蛋白质变性失去生理活性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因此可将胆矾、熟石灰、水配成波尔多液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用来杀灭植物的病毒。</a:t>
            </a:r>
            <a:r>
              <a:rPr lang="en-US">
                <a:latin typeface="微软雅黑" panose="020B0503020204020204" charset="-122"/>
                <a:ea typeface="微软雅黑" panose="020B0503020204020204" charset="-122"/>
                <a:cs typeface="微软雅黑" panose="020B0503020204020204" charset="-122"/>
                <a:sym typeface="+mn-ea"/>
              </a:rPr>
              <a:t>④</a:t>
            </a:r>
            <a:r>
              <a:rPr lang="zh-CN">
                <a:latin typeface="微软雅黑" panose="020B0503020204020204" charset="-122"/>
                <a:ea typeface="微软雅黑" panose="020B0503020204020204" charset="-122"/>
                <a:cs typeface="微软雅黑" panose="020B0503020204020204" charset="-122"/>
                <a:sym typeface="+mn-ea"/>
              </a:rPr>
              <a:t>可溶性铜盐能与</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S</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反应生成难溶的</a:t>
            </a:r>
            <a:r>
              <a:rPr lang="en-US">
                <a:latin typeface="微软雅黑" panose="020B0503020204020204" charset="-122"/>
                <a:ea typeface="微软雅黑" panose="020B0503020204020204" charset="-122"/>
                <a:cs typeface="微软雅黑" panose="020B0503020204020204" charset="-122"/>
                <a:sym typeface="+mn-ea"/>
              </a:rPr>
              <a:t>CuS</a:t>
            </a:r>
            <a:r>
              <a:rPr lang="zh-CN">
                <a:latin typeface="微软雅黑" panose="020B0503020204020204" charset="-122"/>
                <a:ea typeface="微软雅黑" panose="020B0503020204020204" charset="-122"/>
                <a:cs typeface="微软雅黑" panose="020B0503020204020204" charset="-122"/>
                <a:sym typeface="+mn-ea"/>
              </a:rPr>
              <a:t>黑色沉淀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可利用该性质除去废水中的</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5"/>
          <a:stretch>
            <a:fillRect/>
          </a:stretch>
        </p:blipFill>
        <p:spPr>
          <a:xfrm>
            <a:off x="3025775" y="4333240"/>
            <a:ext cx="415925" cy="3924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86" name="文本框 285"/>
          <p:cNvSpPr txBox="1"/>
          <p:nvPr/>
        </p:nvSpPr>
        <p:spPr>
          <a:xfrm>
            <a:off x="551180" y="756920"/>
            <a:ext cx="10910570" cy="507746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6.</a:t>
            </a:r>
            <a:r>
              <a:rPr lang="zh-CN" b="1">
                <a:latin typeface="微软雅黑" panose="020B0503020204020204" charset="-122"/>
                <a:ea typeface="微软雅黑" panose="020B0503020204020204" charset="-122"/>
                <a:cs typeface="微软雅黑" panose="020B0503020204020204" charset="-122"/>
              </a:rPr>
              <a:t>过渡金属及化合物的性质与转化</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钒</a:t>
            </a:r>
            <a:r>
              <a:rPr lang="en-US" b="0">
                <a:latin typeface="微软雅黑" panose="020B0503020204020204" charset="-122"/>
                <a:ea typeface="微软雅黑" panose="020B0503020204020204" charset="-122"/>
                <a:cs typeface="微软雅黑" panose="020B0503020204020204" charset="-122"/>
              </a:rPr>
              <a:t>(V)</a:t>
            </a:r>
            <a:r>
              <a:rPr lang="zh-CN" b="0">
                <a:latin typeface="微软雅黑" panose="020B0503020204020204" charset="-122"/>
                <a:ea typeface="微软雅黑" panose="020B0503020204020204" charset="-122"/>
                <a:cs typeface="微软雅黑" panose="020B0503020204020204" charset="-122"/>
              </a:rPr>
              <a:t>的重要化合物钒能形成不同价态的氧化物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VO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V</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VO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V</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5</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和钒盐。不同价态的钒离子有不同的颜色</a:t>
            </a:r>
            <a:r>
              <a:rPr lang="en-US" b="0">
                <a:latin typeface="微软雅黑" panose="020B0503020204020204" charset="-122"/>
                <a:ea typeface="微软雅黑" panose="020B0503020204020204" charset="-122"/>
                <a:cs typeface="微软雅黑" panose="020B0503020204020204" charset="-122"/>
              </a:rPr>
              <a:t>:V     </a:t>
            </a:r>
            <a:r>
              <a:rPr lang="zh-CN">
                <a:latin typeface="微软雅黑" panose="020B0503020204020204" charset="-122"/>
                <a:ea typeface="微软雅黑" panose="020B0503020204020204" charset="-122"/>
                <a:cs typeface="微软雅黑" panose="020B0503020204020204" charset="-122"/>
                <a:sym typeface="+mn-ea"/>
              </a:rPr>
              <a:t>颜色为浅黄色或深绿色</a:t>
            </a:r>
            <a:r>
              <a:rPr lang="en-US">
                <a:latin typeface="微软雅黑" panose="020B0503020204020204" charset="-122"/>
                <a:ea typeface="微软雅黑" panose="020B0503020204020204" charset="-122"/>
                <a:cs typeface="微软雅黑" panose="020B0503020204020204" charset="-122"/>
                <a:sym typeface="+mn-ea"/>
              </a:rPr>
              <a:t>,VO</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颜色为蓝色</a:t>
            </a:r>
            <a:r>
              <a:rPr lang="en-US">
                <a:latin typeface="微软雅黑" panose="020B0503020204020204" charset="-122"/>
                <a:ea typeface="微软雅黑" panose="020B0503020204020204" charset="-122"/>
                <a:cs typeface="微软雅黑" panose="020B0503020204020204" charset="-122"/>
                <a:sym typeface="+mn-ea"/>
              </a:rPr>
              <a:t>,V</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为绿色</a:t>
            </a:r>
            <a:r>
              <a:rPr lang="en-US">
                <a:latin typeface="微软雅黑" panose="020B0503020204020204" charset="-122"/>
                <a:ea typeface="微软雅黑" panose="020B0503020204020204" charset="-122"/>
                <a:cs typeface="微软雅黑" panose="020B0503020204020204" charset="-122"/>
                <a:sym typeface="+mn-ea"/>
              </a:rPr>
              <a:t>,V</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为紫色。</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铬</a:t>
            </a:r>
            <a:r>
              <a:rPr lang="en-US">
                <a:latin typeface="微软雅黑" panose="020B0503020204020204" charset="-122"/>
                <a:ea typeface="微软雅黑" panose="020B0503020204020204" charset="-122"/>
                <a:cs typeface="微软雅黑" panose="020B0503020204020204" charset="-122"/>
                <a:sym typeface="+mn-ea"/>
              </a:rPr>
              <a:t>(Cr)</a:t>
            </a:r>
            <a:r>
              <a:rPr lang="zh-CN">
                <a:latin typeface="微软雅黑" panose="020B0503020204020204" charset="-122"/>
                <a:ea typeface="微软雅黑" panose="020B0503020204020204" charset="-122"/>
                <a:cs typeface="微软雅黑" panose="020B0503020204020204" charset="-122"/>
                <a:sym typeface="+mn-ea"/>
              </a:rPr>
              <a:t>的重要化合物</a:t>
            </a:r>
            <a:r>
              <a:rPr lang="en-US">
                <a:latin typeface="微软雅黑" panose="020B0503020204020204" charset="-122"/>
                <a:ea typeface="微软雅黑" panose="020B0503020204020204" charset="-122"/>
                <a:cs typeface="微软雅黑" panose="020B0503020204020204" charset="-122"/>
                <a:sym typeface="+mn-ea"/>
              </a:rPr>
              <a:t>①K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Cr</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7</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重铬酸钾</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橙红色晶体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具有强氧化性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可以用来检测司机酒驾。在分析化学中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可以用</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Cr</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7</a:t>
            </a:r>
            <a:r>
              <a:rPr lang="zh-CN">
                <a:latin typeface="微软雅黑" panose="020B0503020204020204" charset="-122"/>
                <a:ea typeface="微软雅黑" panose="020B0503020204020204" charset="-122"/>
                <a:cs typeface="微软雅黑" panose="020B0503020204020204" charset="-122"/>
                <a:sym typeface="+mn-ea"/>
              </a:rPr>
              <a:t>来测定铁的含量。</a:t>
            </a:r>
            <a:r>
              <a:rPr lang="en-US">
                <a:latin typeface="微软雅黑" panose="020B0503020204020204" charset="-122"/>
                <a:ea typeface="微软雅黑" panose="020B0503020204020204" charset="-122"/>
                <a:cs typeface="微软雅黑" panose="020B0503020204020204" charset="-122"/>
                <a:sym typeface="+mn-ea"/>
              </a:rPr>
              <a:t>②K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CrO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铬酸钾</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性质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黄色晶体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可用作硝酸银滴定</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Br</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的指示剂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铬酸银为砖红色沉淀</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在水溶液中</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和</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存在下列平衡:</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62500" t="-12778"/>
          <a:stretch>
            <a:fillRect/>
          </a:stretch>
        </p:blipFill>
        <p:spPr>
          <a:xfrm>
            <a:off x="4147185" y="2323465"/>
            <a:ext cx="283845" cy="315595"/>
          </a:xfrm>
          <a:prstGeom prst="rect">
            <a:avLst/>
          </a:prstGeom>
          <a:noFill/>
          <a:ln w="9525">
            <a:noFill/>
          </a:ln>
        </p:spPr>
      </p:pic>
      <p:grpSp>
        <p:nvGrpSpPr>
          <p:cNvPr id="12" name="组合 11"/>
          <p:cNvGrpSpPr/>
          <p:nvPr/>
        </p:nvGrpSpPr>
        <p:grpSpPr>
          <a:xfrm>
            <a:off x="655955" y="4742815"/>
            <a:ext cx="5080000" cy="506730"/>
            <a:chOff x="6283" y="8178"/>
            <a:chExt cx="8000" cy="798"/>
          </a:xfrm>
          <a:solidFill>
            <a:srgbClr val="FFC000"/>
          </a:solidFill>
        </p:grpSpPr>
        <p:sp>
          <p:nvSpPr>
            <p:cNvPr id="4" name="文本框 3"/>
            <p:cNvSpPr txBox="1"/>
            <p:nvPr/>
          </p:nvSpPr>
          <p:spPr>
            <a:xfrm>
              <a:off x="6283" y="8178"/>
              <a:ext cx="8000" cy="798"/>
            </a:xfrm>
            <a:prstGeom prst="rect">
              <a:avLst/>
            </a:prstGeom>
            <a:grpFill/>
            <a:ln w="9525">
              <a:noFill/>
            </a:ln>
          </p:spPr>
          <p:txBody>
            <a:bodyPr>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拓展延伸</a:t>
              </a:r>
              <a:r>
                <a:rPr lang="en-US" b="0">
                  <a:latin typeface="微软雅黑" panose="020B0503020204020204" charset="-122"/>
                  <a:ea typeface="微软雅黑" panose="020B0503020204020204" charset="-122"/>
                  <a:cs typeface="微软雅黑" panose="020B0503020204020204" charset="-122"/>
                </a:rPr>
                <a:t>Cr</a:t>
              </a:r>
              <a:r>
                <a:rPr lang="en-US" b="0" baseline="-25000">
                  <a:latin typeface="微软雅黑" panose="020B0503020204020204" charset="-122"/>
                  <a:ea typeface="微软雅黑" panose="020B0503020204020204" charset="-122"/>
                  <a:cs typeface="微软雅黑" panose="020B0503020204020204" charset="-122"/>
                </a:rPr>
                <a:t>2        </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Cr       </a:t>
              </a:r>
              <a:r>
                <a:rPr lang="zh-CN">
                  <a:latin typeface="微软雅黑" panose="020B0503020204020204" charset="-122"/>
                  <a:ea typeface="微软雅黑" panose="020B0503020204020204" charset="-122"/>
                  <a:cs typeface="方正兰亭中黑_GBK" panose="02000000000000000000" charset="-122"/>
                  <a:sym typeface="+mn-ea"/>
                </a:rPr>
                <a:t>的转化</a:t>
              </a: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clrChange>
                <a:clrFrom>
                  <a:srgbClr val="FFFFFF">
                    <a:alpha val="100000"/>
                  </a:srgbClr>
                </a:clrFrom>
                <a:clrTo>
                  <a:srgbClr val="FFFFFF">
                    <a:alpha val="100000"/>
                    <a:alpha val="0"/>
                  </a:srgbClr>
                </a:clrTo>
              </a:clrChange>
            </a:blip>
            <a:stretch>
              <a:fillRect/>
            </a:stretch>
          </p:blipFill>
          <p:spPr>
            <a:xfrm>
              <a:off x="8410" y="8377"/>
              <a:ext cx="513" cy="489"/>
            </a:xfrm>
            <a:prstGeom prst="rect">
              <a:avLst/>
            </a:prstGeom>
            <a:grpFill/>
            <a:ln w="9525">
              <a:noFill/>
            </a:ln>
          </p:spPr>
        </p:pic>
        <p:pic>
          <p:nvPicPr>
            <p:cNvPr id="11" name="图片 10"/>
            <p:cNvPicPr/>
            <p:nvPr/>
          </p:nvPicPr>
          <p:blipFill>
            <a:blip r:embed="rId3">
              <a:clrChange>
                <a:clrFrom>
                  <a:srgbClr val="FFFFFF">
                    <a:alpha val="100000"/>
                  </a:srgbClr>
                </a:clrFrom>
                <a:clrTo>
                  <a:srgbClr val="FFFFFF">
                    <a:alpha val="100000"/>
                    <a:alpha val="0"/>
                  </a:srgbClr>
                </a:clrTo>
              </a:clrChange>
            </a:blip>
            <a:stretch>
              <a:fillRect/>
            </a:stretch>
          </p:blipFill>
          <p:spPr>
            <a:xfrm>
              <a:off x="9690" y="8345"/>
              <a:ext cx="690" cy="553"/>
            </a:xfrm>
            <a:prstGeom prst="rect">
              <a:avLst/>
            </a:prstGeom>
            <a:grpFill/>
            <a:ln w="9525">
              <a:noFill/>
            </a:ln>
          </p:spPr>
        </p:pic>
      </p:grpSp>
      <p:pic>
        <p:nvPicPr>
          <p:cNvPr id="19" name="图片 18"/>
          <p:cNvPicPr>
            <a:picLocks noChangeAspect="1"/>
          </p:cNvPicPr>
          <p:nvPr>
            <p:custDataLst>
              <p:tags r:id="rId4"/>
            </p:custDataLst>
          </p:nvPr>
        </p:nvPicPr>
        <p:blipFill>
          <a:blip r:embed="rId5"/>
          <a:stretch>
            <a:fillRect/>
          </a:stretch>
        </p:blipFill>
        <p:spPr>
          <a:xfrm>
            <a:off x="1835785" y="5431155"/>
            <a:ext cx="666750" cy="292100"/>
          </a:xfrm>
          <a:prstGeom prst="rect">
            <a:avLst/>
          </a:prstGeom>
        </p:spPr>
      </p:pic>
      <p:pic>
        <p:nvPicPr>
          <p:cNvPr id="20" name="图片 19"/>
          <p:cNvPicPr>
            <a:picLocks noChangeAspect="1"/>
          </p:cNvPicPr>
          <p:nvPr>
            <p:custDataLst>
              <p:tags r:id="rId6"/>
            </p:custDataLst>
          </p:nvPr>
        </p:nvPicPr>
        <p:blipFill>
          <a:blip r:embed="rId7"/>
          <a:stretch>
            <a:fillRect/>
          </a:stretch>
        </p:blipFill>
        <p:spPr>
          <a:xfrm>
            <a:off x="2887980" y="5437505"/>
            <a:ext cx="615950" cy="285750"/>
          </a:xfrm>
          <a:prstGeom prst="rect">
            <a:avLst/>
          </a:prstGeom>
        </p:spPr>
      </p:pic>
      <p:pic>
        <p:nvPicPr>
          <p:cNvPr id="21" name="图片 20"/>
          <p:cNvPicPr>
            <a:picLocks noChangeAspect="1"/>
          </p:cNvPicPr>
          <p:nvPr>
            <p:custDataLst>
              <p:tags r:id="rId8"/>
            </p:custDataLst>
          </p:nvPr>
        </p:nvPicPr>
        <p:blipFill>
          <a:blip r:embed="rId9"/>
          <a:stretch>
            <a:fillRect/>
          </a:stretch>
        </p:blipFill>
        <p:spPr>
          <a:xfrm>
            <a:off x="5102860" y="5441950"/>
            <a:ext cx="4610100" cy="292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94" name="文本框 293"/>
          <p:cNvSpPr txBox="1"/>
          <p:nvPr/>
        </p:nvSpPr>
        <p:spPr>
          <a:xfrm>
            <a:off x="551180" y="805180"/>
            <a:ext cx="11080115" cy="42462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锰</a:t>
            </a:r>
            <a:r>
              <a:rPr lang="en-US" b="0">
                <a:latin typeface="微软雅黑" panose="020B0503020204020204" charset="-122"/>
                <a:ea typeface="微软雅黑" panose="020B0503020204020204" charset="-122"/>
                <a:cs typeface="微软雅黑" panose="020B0503020204020204" charset="-122"/>
              </a:rPr>
              <a:t>(Mn)</a:t>
            </a:r>
            <a:r>
              <a:rPr lang="zh-CN" b="0">
                <a:latin typeface="微软雅黑" panose="020B0503020204020204" charset="-122"/>
                <a:ea typeface="微软雅黑" panose="020B0503020204020204" charset="-122"/>
                <a:cs typeface="微软雅黑" panose="020B0503020204020204" charset="-122"/>
              </a:rPr>
              <a:t>的重要化合物</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二氧化锰</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作氧化剂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可制备</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+4HCl(</a:t>
            </a:r>
            <a:r>
              <a:rPr lang="zh-CN" b="0">
                <a:latin typeface="微软雅黑" panose="020B0503020204020204" charset="-122"/>
                <a:ea typeface="微软雅黑" panose="020B0503020204020204" charset="-122"/>
                <a:cs typeface="微软雅黑" panose="020B0503020204020204" charset="-122"/>
              </a:rPr>
              <a:t>浓</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MnCl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可用作催化剂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高锰酸钾紫色结晶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热稳定性差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通常保存在棕色试剂瓶中。具有强氧化性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可用作杀菌消毒剂、强氧化剂</a:t>
            </a:r>
            <a:r>
              <a:rPr lang="en-US">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其还原产物因介质的酸碱性不同而不同</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在酸性溶液中</a:t>
            </a:r>
            <a:r>
              <a:rPr lang="en-US">
                <a:latin typeface="微软雅黑" panose="020B0503020204020204" charset="-122"/>
                <a:ea typeface="微软雅黑" panose="020B0503020204020204" charset="-122"/>
                <a:cs typeface="微软雅黑" panose="020B0503020204020204" charset="-122"/>
                <a:sym typeface="+mn-ea"/>
              </a:rPr>
              <a:t>,Mn     </a:t>
            </a:r>
            <a:r>
              <a:rPr lang="zh-CN">
                <a:latin typeface="微软雅黑" panose="020B0503020204020204" charset="-122"/>
                <a:ea typeface="微软雅黑" panose="020B0503020204020204" charset="-122"/>
                <a:cs typeface="微软雅黑" panose="020B0503020204020204" charset="-122"/>
                <a:sym typeface="+mn-ea"/>
              </a:rPr>
              <a:t>具有强氧化性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本身被还原为</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在弱碱性、中性或弱酸性溶液中</a:t>
            </a:r>
            <a:r>
              <a:rPr lang="en-US">
                <a:latin typeface="微软雅黑" panose="020B0503020204020204" charset="-122"/>
                <a:ea typeface="微软雅黑" panose="020B0503020204020204" charset="-122"/>
                <a:cs typeface="微软雅黑" panose="020B0503020204020204" charset="-122"/>
                <a:sym typeface="+mn-ea"/>
              </a:rPr>
              <a:t>,Mn     </a:t>
            </a:r>
            <a:r>
              <a:rPr lang="zh-CN">
                <a:latin typeface="微软雅黑" panose="020B0503020204020204" charset="-122"/>
                <a:ea typeface="微软雅黑" panose="020B0503020204020204" charset="-122"/>
                <a:cs typeface="微软雅黑" panose="020B0503020204020204" charset="-122"/>
                <a:sym typeface="+mn-ea"/>
              </a:rPr>
              <a:t>氧化性减弱</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还原产物为</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在强碱性溶液中</a:t>
            </a:r>
            <a:r>
              <a:rPr lang="en-US">
                <a:latin typeface="微软雅黑" panose="020B0503020204020204" charset="-122"/>
                <a:ea typeface="微软雅黑" panose="020B0503020204020204" charset="-122"/>
                <a:cs typeface="微软雅黑" panose="020B0503020204020204" charset="-122"/>
                <a:sym typeface="+mn-ea"/>
              </a:rPr>
              <a:t>,Mn     </a:t>
            </a:r>
            <a:r>
              <a:rPr lang="zh-CN">
                <a:latin typeface="微软雅黑" panose="020B0503020204020204" charset="-122"/>
                <a:ea typeface="微软雅黑" panose="020B0503020204020204" charset="-122"/>
                <a:cs typeface="微软雅黑" panose="020B0503020204020204" charset="-122"/>
                <a:sym typeface="+mn-ea"/>
              </a:rPr>
              <a:t>还原产物为</a:t>
            </a:r>
            <a:r>
              <a:rPr lang="en-US">
                <a:latin typeface="微软雅黑" panose="020B0503020204020204" charset="-122"/>
                <a:ea typeface="微软雅黑" panose="020B0503020204020204" charset="-122"/>
                <a:cs typeface="微软雅黑" panose="020B0503020204020204" charset="-122"/>
                <a:sym typeface="+mn-ea"/>
              </a:rPr>
              <a:t>Mn      </a:t>
            </a:r>
            <a:r>
              <a:rPr lang="zh-CN" altLang="en-US">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p:nvPr/>
        </p:nvPicPr>
        <p:blipFill>
          <a:blip r:embed="rId1"/>
          <a:stretch>
            <a:fillRect/>
          </a:stretch>
        </p:blipFill>
        <p:spPr>
          <a:xfrm>
            <a:off x="4639310" y="1618615"/>
            <a:ext cx="414655" cy="453390"/>
          </a:xfrm>
          <a:prstGeom prst="rect">
            <a:avLst/>
          </a:prstGeom>
          <a:noFill/>
          <a:ln w="9525">
            <a:noFill/>
          </a:ln>
        </p:spPr>
      </p:pic>
      <p:pic>
        <p:nvPicPr>
          <p:cNvPr id="6" name="图片 5"/>
          <p:cNvPicPr/>
          <p:nvPr/>
        </p:nvPicPr>
        <p:blipFill>
          <a:blip r:embed="rId2"/>
          <a:stretch>
            <a:fillRect/>
          </a:stretch>
        </p:blipFill>
        <p:spPr>
          <a:xfrm>
            <a:off x="3213735" y="2090420"/>
            <a:ext cx="677545" cy="375920"/>
          </a:xfrm>
          <a:prstGeom prst="rect">
            <a:avLst/>
          </a:prstGeom>
          <a:noFill/>
          <a:ln w="9525">
            <a:noFill/>
          </a:ln>
        </p:spPr>
      </p:pic>
      <p:pic>
        <p:nvPicPr>
          <p:cNvPr id="7" name="图片 6"/>
          <p:cNvPicPr/>
          <p:nvPr/>
        </p:nvPicPr>
        <p:blipFill>
          <a:blip r:embed="rId3"/>
          <a:srcRect l="61561" t="-17059"/>
          <a:stretch>
            <a:fillRect/>
          </a:stretch>
        </p:blipFill>
        <p:spPr>
          <a:xfrm>
            <a:off x="2631440" y="3772535"/>
            <a:ext cx="296545" cy="350520"/>
          </a:xfrm>
          <a:prstGeom prst="rect">
            <a:avLst/>
          </a:prstGeom>
          <a:noFill/>
          <a:ln w="9525">
            <a:noFill/>
          </a:ln>
        </p:spPr>
      </p:pic>
      <p:pic>
        <p:nvPicPr>
          <p:cNvPr id="13" name="图片 12"/>
          <p:cNvPicPr/>
          <p:nvPr/>
        </p:nvPicPr>
        <p:blipFill>
          <a:blip r:embed="rId4"/>
          <a:srcRect l="55516" t="-36111"/>
          <a:stretch>
            <a:fillRect/>
          </a:stretch>
        </p:blipFill>
        <p:spPr>
          <a:xfrm>
            <a:off x="4718685" y="4530725"/>
            <a:ext cx="370840" cy="416560"/>
          </a:xfrm>
          <a:prstGeom prst="rect">
            <a:avLst/>
          </a:prstGeom>
          <a:noFill/>
          <a:ln w="9525">
            <a:noFill/>
          </a:ln>
        </p:spPr>
      </p:pic>
      <p:pic>
        <p:nvPicPr>
          <p:cNvPr id="14" name="图片 13"/>
          <p:cNvPicPr/>
          <p:nvPr>
            <p:custDataLst>
              <p:tags r:id="rId5"/>
            </p:custDataLst>
          </p:nvPr>
        </p:nvPicPr>
        <p:blipFill>
          <a:blip r:embed="rId3"/>
          <a:srcRect l="61561" t="-17059"/>
          <a:stretch>
            <a:fillRect/>
          </a:stretch>
        </p:blipFill>
        <p:spPr>
          <a:xfrm>
            <a:off x="4464050" y="4194810"/>
            <a:ext cx="296545" cy="350520"/>
          </a:xfrm>
          <a:prstGeom prst="rect">
            <a:avLst/>
          </a:prstGeom>
          <a:noFill/>
          <a:ln w="9525">
            <a:noFill/>
          </a:ln>
        </p:spPr>
      </p:pic>
      <p:pic>
        <p:nvPicPr>
          <p:cNvPr id="15" name="图片 14"/>
          <p:cNvPicPr/>
          <p:nvPr>
            <p:custDataLst>
              <p:tags r:id="rId6"/>
            </p:custDataLst>
          </p:nvPr>
        </p:nvPicPr>
        <p:blipFill>
          <a:blip r:embed="rId3"/>
          <a:srcRect l="61561" t="-17059"/>
          <a:stretch>
            <a:fillRect/>
          </a:stretch>
        </p:blipFill>
        <p:spPr>
          <a:xfrm>
            <a:off x="2865755" y="4596765"/>
            <a:ext cx="296545" cy="350520"/>
          </a:xfrm>
          <a:prstGeom prst="rect">
            <a:avLst/>
          </a:prstGeom>
          <a:noFill/>
          <a:ln w="9525">
            <a:noFill/>
          </a:ln>
        </p:spPr>
      </p:pic>
      <p:sp>
        <p:nvSpPr>
          <p:cNvPr id="16" name="文本框 15"/>
          <p:cNvSpPr txBox="1"/>
          <p:nvPr/>
        </p:nvSpPr>
        <p:spPr>
          <a:xfrm>
            <a:off x="551180" y="5126990"/>
            <a:ext cx="2889885" cy="368300"/>
          </a:xfrm>
          <a:prstGeom prst="rect">
            <a:avLst/>
          </a:prstGeom>
          <a:solidFill>
            <a:srgbClr val="FFC000"/>
          </a:solidFill>
          <a:ln w="9525">
            <a:noFill/>
          </a:ln>
        </p:spPr>
        <p:txBody>
          <a:bodyPr wrap="square">
            <a:spAutoFit/>
          </a:bodyPr>
          <a:p>
            <a:pPr indent="0"/>
            <a:r>
              <a:rPr lang="zh-CN" b="1">
                <a:cs typeface="方正兰亭中黑_GBK" panose="02000000000000000000" charset="-122"/>
              </a:rPr>
              <a:t>拓展延伸</a:t>
            </a:r>
            <a:r>
              <a:rPr lang="en-US" altLang="zh-CN" b="1">
                <a:cs typeface="方正兰亭中黑_GBK" panose="02000000000000000000" charset="-122"/>
              </a:rPr>
              <a:t>  </a:t>
            </a:r>
            <a:r>
              <a:rPr lang="zh-CN" b="1">
                <a:cs typeface="方正兰亭中黑_GBK" panose="02000000000000000000" charset="-122"/>
              </a:rPr>
              <a:t>过渡金属的应用</a:t>
            </a:r>
            <a:r>
              <a:rPr lang="zh-CN" b="1">
                <a:cs typeface="方正书宋_GBK" panose="03000509000000000000" charset="-122"/>
              </a:rPr>
              <a:t>　</a:t>
            </a:r>
            <a:endParaRPr lang="zh-CN" altLang="en-US" b="1">
              <a:cs typeface="方正书宋_GBK" panose="03000509000000000000" charset="-122"/>
            </a:endParaRPr>
          </a:p>
        </p:txBody>
      </p:sp>
      <p:sp>
        <p:nvSpPr>
          <p:cNvPr id="17" name="文本框 16"/>
          <p:cNvSpPr txBox="1"/>
          <p:nvPr/>
        </p:nvSpPr>
        <p:spPr>
          <a:xfrm>
            <a:off x="3441065" y="5051425"/>
            <a:ext cx="8159115" cy="1419860"/>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过渡金属大多有很高的熔、沸点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使得很多过渡金属单质及其化合物在耐火、耐高温材料中应用广泛。</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过渡金属可用于制备耐腐蚀的仪器设备。</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钒、钛、铁、锰、铂等金属元素的许多化合物都可以作为催化剂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催化大量的无机、有机反应。</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926465"/>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考法1　镁、铝的工业制备流程及常见化合物性质</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2000" y="1302385"/>
            <a:ext cx="10751820" cy="46615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海水提镁</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(1)流程</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(2)主要化学反应</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反应①:</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反应②:</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反应③:</a:t>
            </a:r>
            <a:endParaRPr>
              <a:latin typeface="微软雅黑" panose="020B0503020204020204" charset="-122"/>
              <a:ea typeface="微软雅黑" panose="020B0503020204020204" charset="-122"/>
              <a:cs typeface="微软雅黑" panose="020B0503020204020204" charset="-122"/>
            </a:endParaRPr>
          </a:p>
        </p:txBody>
      </p:sp>
      <p:pic>
        <p:nvPicPr>
          <p:cNvPr id="565" name="image553.jpeg"/>
          <p:cNvPicPr>
            <a:picLocks noChangeAspect="1"/>
          </p:cNvPicPr>
          <p:nvPr>
            <p:custDataLst>
              <p:tags r:id="rId1"/>
            </p:custDataLst>
          </p:nvPr>
        </p:nvPicPr>
        <p:blipFill>
          <a:blip r:embed="rId2"/>
          <a:stretch>
            <a:fillRect/>
          </a:stretch>
        </p:blipFill>
        <p:spPr>
          <a:xfrm>
            <a:off x="2141220" y="1816100"/>
            <a:ext cx="4836795" cy="1301750"/>
          </a:xfrm>
          <a:prstGeom prst="rect">
            <a:avLst/>
          </a:prstGeom>
        </p:spPr>
      </p:pic>
      <p:sp>
        <p:nvSpPr>
          <p:cNvPr id="16" name="文本框 15"/>
          <p:cNvSpPr txBox="1"/>
          <p:nvPr>
            <p:custDataLst>
              <p:tags r:id="rId3"/>
            </p:custDataLst>
          </p:nvPr>
        </p:nvSpPr>
        <p:spPr>
          <a:xfrm>
            <a:off x="592455" y="2832100"/>
            <a:ext cx="1270635" cy="368300"/>
          </a:xfrm>
          <a:prstGeom prst="rect">
            <a:avLst/>
          </a:prstGeom>
          <a:solidFill>
            <a:srgbClr val="FFC000"/>
          </a:solidFill>
          <a:ln w="9525">
            <a:noFill/>
          </a:ln>
        </p:spPr>
        <p:txBody>
          <a:bodyPr wrap="square">
            <a:spAutoFit/>
          </a:bodyPr>
          <a:p>
            <a:pPr indent="0"/>
            <a:r>
              <a:rPr lang="zh-CN" b="1">
                <a:cs typeface="方正兰亭中黑_GBK" panose="02000000000000000000" charset="-122"/>
              </a:rPr>
              <a:t>拓展延伸</a:t>
            </a:r>
            <a:r>
              <a:rPr lang="en-US" altLang="zh-CN" b="1">
                <a:cs typeface="方正兰亭中黑_GBK" panose="02000000000000000000" charset="-122"/>
              </a:rPr>
              <a:t>  </a:t>
            </a:r>
            <a:endParaRPr lang="zh-CN" altLang="en-US" b="1">
              <a:cs typeface="方正书宋_GBK" panose="03000509000000000000" charset="-122"/>
            </a:endParaRPr>
          </a:p>
        </p:txBody>
      </p:sp>
      <p:sp>
        <p:nvSpPr>
          <p:cNvPr id="300" name="文本框 299"/>
          <p:cNvSpPr txBox="1"/>
          <p:nvPr/>
        </p:nvSpPr>
        <p:spPr>
          <a:xfrm>
            <a:off x="762000" y="3302000"/>
            <a:ext cx="1075182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盐溶液水解生成易挥发性酸时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蒸干后一般会得到相应的碱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MgCl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溶液蒸干后得到</a:t>
            </a:r>
            <a:r>
              <a:rPr lang="en-US" b="0">
                <a:latin typeface="微软雅黑" panose="020B0503020204020204" charset="-122"/>
                <a:ea typeface="微软雅黑" panose="020B0503020204020204" charset="-122"/>
                <a:cs typeface="微软雅黑" panose="020B0503020204020204" charset="-122"/>
              </a:rPr>
              <a:t>Mg(</a:t>
            </a:r>
            <a:r>
              <a:rPr lang="en-US" b="0">
                <a:latin typeface="微软雅黑" panose="020B0503020204020204" charset="-122"/>
                <a:ea typeface="微软雅黑" panose="020B0503020204020204" charset="-122"/>
                <a:cs typeface="微软雅黑" panose="020B0503020204020204" charset="-122"/>
              </a:rPr>
              <a:t>OH)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故要制备无水</a:t>
            </a:r>
            <a:r>
              <a:rPr lang="en-US" b="0">
                <a:latin typeface="微软雅黑" panose="020B0503020204020204" charset="-122"/>
                <a:ea typeface="微软雅黑" panose="020B0503020204020204" charset="-122"/>
                <a:cs typeface="微软雅黑" panose="020B0503020204020204" charset="-122"/>
              </a:rPr>
              <a:t>MgCl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需将</a:t>
            </a:r>
            <a:r>
              <a:rPr lang="en-US" b="0">
                <a:latin typeface="微软雅黑" panose="020B0503020204020204" charset="-122"/>
                <a:ea typeface="微软雅黑" panose="020B0503020204020204" charset="-122"/>
                <a:cs typeface="微软雅黑" panose="020B0503020204020204" charset="-122"/>
              </a:rPr>
              <a:t>MgCl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·6H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在干燥的</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气流中加热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以防止弱碱阳离子</a:t>
            </a:r>
            <a:r>
              <a:rPr lang="en-US" b="0">
                <a:latin typeface="微软雅黑" panose="020B0503020204020204" charset="-122"/>
                <a:ea typeface="微软雅黑" panose="020B0503020204020204" charset="-122"/>
                <a:cs typeface="微软雅黑" panose="020B0503020204020204" charset="-122"/>
              </a:rPr>
              <a:t>Mg</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水解。</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4"/>
            </p:custDataLst>
          </p:nvPr>
        </p:nvPicPr>
        <p:blipFill>
          <a:blip r:embed="rId5"/>
          <a:stretch>
            <a:fillRect/>
          </a:stretch>
        </p:blipFill>
        <p:spPr>
          <a:xfrm>
            <a:off x="1685925" y="4768215"/>
            <a:ext cx="3676650" cy="304800"/>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1685925" y="5190490"/>
            <a:ext cx="3441700" cy="260350"/>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1685925" y="5450840"/>
            <a:ext cx="2787650" cy="46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593725" y="953135"/>
            <a:ext cx="10751820" cy="46615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从铝矾土矿中提取金属铝</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主要化学反应</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反应①:</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反应②:</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反应③:</a:t>
            </a:r>
            <a:endParaRPr>
              <a:latin typeface="微软雅黑" panose="020B0503020204020204" charset="-122"/>
              <a:ea typeface="微软雅黑" panose="020B0503020204020204" charset="-122"/>
              <a:cs typeface="微软雅黑" panose="020B0503020204020204" charset="-122"/>
            </a:endParaRPr>
          </a:p>
        </p:txBody>
      </p:sp>
      <p:pic>
        <p:nvPicPr>
          <p:cNvPr id="574" name="image562.jpeg"/>
          <p:cNvPicPr>
            <a:picLocks noChangeAspect="1"/>
          </p:cNvPicPr>
          <p:nvPr>
            <p:custDataLst>
              <p:tags r:id="rId1"/>
            </p:custDataLst>
          </p:nvPr>
        </p:nvPicPr>
        <p:blipFill>
          <a:blip r:embed="rId2"/>
          <a:stretch>
            <a:fillRect/>
          </a:stretch>
        </p:blipFill>
        <p:spPr>
          <a:xfrm>
            <a:off x="2717800" y="1570990"/>
            <a:ext cx="4491355" cy="2245360"/>
          </a:xfrm>
          <a:prstGeom prst="rect">
            <a:avLst/>
          </a:prstGeom>
        </p:spPr>
      </p:pic>
      <p:pic>
        <p:nvPicPr>
          <p:cNvPr id="12" name="图片 11"/>
          <p:cNvPicPr>
            <a:picLocks noChangeAspect="1"/>
          </p:cNvPicPr>
          <p:nvPr>
            <p:custDataLst>
              <p:tags r:id="rId3"/>
            </p:custDataLst>
          </p:nvPr>
        </p:nvPicPr>
        <p:blipFill>
          <a:blip r:embed="rId4"/>
          <a:stretch>
            <a:fillRect/>
          </a:stretch>
        </p:blipFill>
        <p:spPr>
          <a:xfrm>
            <a:off x="1548130" y="4445635"/>
            <a:ext cx="3168650" cy="273050"/>
          </a:xfrm>
          <a:prstGeom prst="rect">
            <a:avLst/>
          </a:prstGeom>
        </p:spPr>
      </p:pic>
      <p:pic>
        <p:nvPicPr>
          <p:cNvPr id="13" name="图片 12"/>
          <p:cNvPicPr>
            <a:picLocks noChangeAspect="1"/>
          </p:cNvPicPr>
          <p:nvPr>
            <p:custDataLst>
              <p:tags r:id="rId5"/>
            </p:custDataLst>
          </p:nvPr>
        </p:nvPicPr>
        <p:blipFill>
          <a:blip r:embed="rId6"/>
          <a:stretch>
            <a:fillRect/>
          </a:stretch>
        </p:blipFill>
        <p:spPr>
          <a:xfrm>
            <a:off x="1548130" y="4852670"/>
            <a:ext cx="3397250" cy="285750"/>
          </a:xfrm>
          <a:prstGeom prst="rect">
            <a:avLst/>
          </a:prstGeom>
        </p:spPr>
      </p:pic>
      <p:pic>
        <p:nvPicPr>
          <p:cNvPr id="14" name="图片 13"/>
          <p:cNvPicPr>
            <a:picLocks noChangeAspect="1"/>
          </p:cNvPicPr>
          <p:nvPr>
            <p:custDataLst>
              <p:tags r:id="rId7"/>
            </p:custDataLst>
          </p:nvPr>
        </p:nvPicPr>
        <p:blipFill>
          <a:blip r:embed="rId8"/>
          <a:stretch>
            <a:fillRect/>
          </a:stretch>
        </p:blipFill>
        <p:spPr>
          <a:xfrm>
            <a:off x="5010785" y="4852670"/>
            <a:ext cx="1301750" cy="292100"/>
          </a:xfrm>
          <a:prstGeom prst="rect">
            <a:avLst/>
          </a:prstGeom>
        </p:spPr>
      </p:pic>
      <p:pic>
        <p:nvPicPr>
          <p:cNvPr id="15" name="图片 14"/>
          <p:cNvPicPr>
            <a:picLocks noChangeAspect="1"/>
          </p:cNvPicPr>
          <p:nvPr>
            <p:custDataLst>
              <p:tags r:id="rId9"/>
            </p:custDataLst>
          </p:nvPr>
        </p:nvPicPr>
        <p:blipFill>
          <a:blip r:embed="rId10"/>
          <a:stretch>
            <a:fillRect/>
          </a:stretch>
        </p:blipFill>
        <p:spPr>
          <a:xfrm>
            <a:off x="1529080" y="5272405"/>
            <a:ext cx="3416300" cy="304800"/>
          </a:xfrm>
          <a:prstGeom prst="rect">
            <a:avLst/>
          </a:prstGeom>
        </p:spPr>
      </p:pic>
      <p:pic>
        <p:nvPicPr>
          <p:cNvPr id="17" name="图片 16"/>
          <p:cNvPicPr>
            <a:picLocks noChangeAspect="1"/>
          </p:cNvPicPr>
          <p:nvPr>
            <p:custDataLst>
              <p:tags r:id="rId11"/>
            </p:custDataLst>
          </p:nvPr>
        </p:nvPicPr>
        <p:blipFill>
          <a:blip r:embed="rId12"/>
          <a:stretch>
            <a:fillRect/>
          </a:stretch>
        </p:blipFill>
        <p:spPr>
          <a:xfrm>
            <a:off x="5010785" y="5304155"/>
            <a:ext cx="1949450" cy="27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pic>
        <p:nvPicPr>
          <p:cNvPr id="578" name="image566.jpeg"/>
          <p:cNvPicPr>
            <a:picLocks noChangeAspect="1"/>
          </p:cNvPicPr>
          <p:nvPr>
            <p:custDataLst>
              <p:tags r:id="rId1"/>
            </p:custDataLst>
          </p:nvPr>
        </p:nvPicPr>
        <p:blipFill>
          <a:blip r:embed="rId2"/>
          <a:stretch>
            <a:fillRect/>
          </a:stretch>
        </p:blipFill>
        <p:spPr>
          <a:xfrm>
            <a:off x="626110" y="1070610"/>
            <a:ext cx="1227455" cy="376555"/>
          </a:xfrm>
          <a:prstGeom prst="rect">
            <a:avLst/>
          </a:prstGeom>
        </p:spPr>
      </p:pic>
      <p:sp>
        <p:nvSpPr>
          <p:cNvPr id="304" name="文本框 303"/>
          <p:cNvSpPr txBox="1"/>
          <p:nvPr/>
        </p:nvSpPr>
        <p:spPr>
          <a:xfrm>
            <a:off x="626110" y="1449705"/>
            <a:ext cx="11015980" cy="25844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2[Al(OH)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少量</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Times New Roman" panose="02020603050405020304" charset="0"/>
                <a:sym typeface="+mn-ea"/>
              </a:rPr>
              <a:t>2Al(OH)</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sym typeface="+mn-ea"/>
              </a:rPr>
              <a:t>↓+C     </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无论加多少</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,Al(OH)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都不会转化为</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反应</a:t>
            </a:r>
            <a:r>
              <a:rPr lang="en-US">
                <a:latin typeface="微软雅黑" panose="020B0503020204020204" charset="-122"/>
                <a:ea typeface="微软雅黑" panose="020B0503020204020204" charset="-122"/>
                <a:cs typeface="微软雅黑" panose="020B0503020204020204" charset="-122"/>
                <a:sym typeface="+mn-ea"/>
              </a:rPr>
              <a:t>④:2Al(OH)</a:t>
            </a:r>
            <a:r>
              <a:rPr lang="en-US" baseline="-25000">
                <a:latin typeface="微软雅黑" panose="020B0503020204020204" charset="-122"/>
                <a:ea typeface="微软雅黑" panose="020B0503020204020204" charset="-122"/>
                <a:cs typeface="微软雅黑" panose="020B0503020204020204" charset="-122"/>
                <a:sym typeface="+mn-ea"/>
              </a:rPr>
              <a:t>3          </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反应</a:t>
            </a:r>
            <a:r>
              <a:rPr lang="en-US">
                <a:latin typeface="微软雅黑" panose="020B0503020204020204" charset="-122"/>
                <a:ea typeface="微软雅黑" panose="020B0503020204020204" charset="-122"/>
                <a:cs typeface="微软雅黑" panose="020B0503020204020204" charset="-122"/>
                <a:sym typeface="+mn-ea"/>
              </a:rPr>
              <a:t>⑤:Al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+2NaOH+3H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2Na[Al(OH)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反应</a:t>
            </a:r>
            <a:r>
              <a:rPr lang="en-US">
                <a:latin typeface="微软雅黑" panose="020B0503020204020204" charset="-122"/>
                <a:ea typeface="微软雅黑" panose="020B0503020204020204" charset="-122"/>
                <a:cs typeface="微软雅黑" panose="020B0503020204020204" charset="-122"/>
                <a:sym typeface="+mn-ea"/>
              </a:rPr>
              <a:t>⑥:[Al(OH)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+4H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过量强酸</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Times New Roman" panose="02020603050405020304" charset="0"/>
                <a:sym typeface="+mn-ea"/>
              </a:rPr>
              <a:t>Al</a:t>
            </a:r>
            <a:r>
              <a:rPr lang="en-US" baseline="30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+4H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3"/>
          <a:stretch>
            <a:fillRect/>
          </a:stretch>
        </p:blipFill>
        <p:spPr>
          <a:xfrm>
            <a:off x="3139440" y="1579880"/>
            <a:ext cx="412115" cy="352425"/>
          </a:xfrm>
          <a:prstGeom prst="rect">
            <a:avLst/>
          </a:prstGeom>
          <a:noFill/>
          <a:ln w="9525">
            <a:noFill/>
          </a:ln>
        </p:spPr>
      </p:pic>
      <p:pic>
        <p:nvPicPr>
          <p:cNvPr id="5" name="图片 4"/>
          <p:cNvPicPr/>
          <p:nvPr/>
        </p:nvPicPr>
        <p:blipFill>
          <a:blip r:embed="rId4"/>
          <a:stretch>
            <a:fillRect/>
          </a:stretch>
        </p:blipFill>
        <p:spPr>
          <a:xfrm>
            <a:off x="4949825" y="1550670"/>
            <a:ext cx="377190" cy="344805"/>
          </a:xfrm>
          <a:prstGeom prst="rect">
            <a:avLst/>
          </a:prstGeom>
          <a:noFill/>
          <a:ln w="9525">
            <a:noFill/>
          </a:ln>
        </p:spPr>
      </p:pic>
      <p:pic>
        <p:nvPicPr>
          <p:cNvPr id="6" name="图片 5"/>
          <p:cNvPicPr/>
          <p:nvPr/>
        </p:nvPicPr>
        <p:blipFill>
          <a:blip r:embed="rId5"/>
          <a:stretch>
            <a:fillRect/>
          </a:stretch>
        </p:blipFill>
        <p:spPr>
          <a:xfrm>
            <a:off x="2430780" y="1895475"/>
            <a:ext cx="412115" cy="377190"/>
          </a:xfrm>
          <a:prstGeom prst="rect">
            <a:avLst/>
          </a:prstGeom>
          <a:noFill/>
          <a:ln w="9525">
            <a:noFill/>
          </a:ln>
        </p:spPr>
      </p:pic>
      <p:pic>
        <p:nvPicPr>
          <p:cNvPr id="9" name="图片 8"/>
          <p:cNvPicPr/>
          <p:nvPr>
            <p:custDataLst>
              <p:tags r:id="rId6"/>
            </p:custDataLst>
          </p:nvPr>
        </p:nvPicPr>
        <p:blipFill>
          <a:blip r:embed="rId3"/>
          <a:stretch>
            <a:fillRect/>
          </a:stretch>
        </p:blipFill>
        <p:spPr>
          <a:xfrm>
            <a:off x="3784600" y="2381885"/>
            <a:ext cx="412115" cy="352425"/>
          </a:xfrm>
          <a:prstGeom prst="rect">
            <a:avLst/>
          </a:prstGeom>
          <a:noFill/>
          <a:ln w="9525">
            <a:noFill/>
          </a:ln>
        </p:spPr>
      </p:pic>
      <p:pic>
        <p:nvPicPr>
          <p:cNvPr id="10" name="图片 9"/>
          <p:cNvPicPr/>
          <p:nvPr>
            <p:custDataLst>
              <p:tags r:id="rId7"/>
            </p:custDataLst>
          </p:nvPr>
        </p:nvPicPr>
        <p:blipFill>
          <a:blip r:embed="rId3"/>
          <a:stretch>
            <a:fillRect/>
          </a:stretch>
        </p:blipFill>
        <p:spPr>
          <a:xfrm>
            <a:off x="4196715" y="2838450"/>
            <a:ext cx="412115" cy="352425"/>
          </a:xfrm>
          <a:prstGeom prst="rect">
            <a:avLst/>
          </a:prstGeom>
          <a:noFill/>
          <a:ln w="9525">
            <a:noFill/>
          </a:ln>
        </p:spPr>
      </p:pic>
      <p:pic>
        <p:nvPicPr>
          <p:cNvPr id="11" name="image566.jpeg"/>
          <p:cNvPicPr>
            <a:picLocks noChangeAspect="1"/>
          </p:cNvPicPr>
          <p:nvPr>
            <p:custDataLst>
              <p:tags r:id="rId8"/>
            </p:custDataLst>
          </p:nvPr>
        </p:nvPicPr>
        <p:blipFill>
          <a:blip r:embed="rId2"/>
          <a:stretch>
            <a:fillRect/>
          </a:stretch>
        </p:blipFill>
        <p:spPr>
          <a:xfrm>
            <a:off x="626110" y="3190875"/>
            <a:ext cx="1227455" cy="376555"/>
          </a:xfrm>
          <a:prstGeom prst="rect">
            <a:avLst/>
          </a:prstGeom>
        </p:spPr>
      </p:pic>
      <p:sp>
        <p:nvSpPr>
          <p:cNvPr id="16" name="文本框 15"/>
          <p:cNvSpPr txBox="1"/>
          <p:nvPr/>
        </p:nvSpPr>
        <p:spPr>
          <a:xfrm>
            <a:off x="626110" y="3606800"/>
            <a:ext cx="11015345" cy="203009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[Al(OH)</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少量强酸</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Al(OH)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反应</a:t>
            </a:r>
            <a:r>
              <a:rPr lang="en-US">
                <a:latin typeface="微软雅黑" panose="020B0503020204020204" charset="-122"/>
                <a:ea typeface="微软雅黑" panose="020B0503020204020204" charset="-122"/>
                <a:cs typeface="微软雅黑" panose="020B0503020204020204" charset="-122"/>
                <a:sym typeface="+mn-ea"/>
              </a:rPr>
              <a:t>⑦:Al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Al(OH)</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sym typeface="+mn-ea"/>
              </a:rPr>
              <a:t>↓+3N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无论加多少</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O,Al(OH)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都不会转化为</a:t>
            </a:r>
            <a:r>
              <a:rPr lang="en-US">
                <a:latin typeface="微软雅黑" panose="020B0503020204020204" charset="-122"/>
                <a:ea typeface="微软雅黑" panose="020B0503020204020204" charset="-122"/>
                <a:cs typeface="微软雅黑" panose="020B0503020204020204" charset="-122"/>
                <a:sym typeface="+mn-ea"/>
              </a:rPr>
              <a:t>[Al(OH)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p:txBody>
      </p:sp>
      <p:pic>
        <p:nvPicPr>
          <p:cNvPr id="18" name="图片 17"/>
          <p:cNvPicPr/>
          <p:nvPr/>
        </p:nvPicPr>
        <p:blipFill>
          <a:blip r:embed="rId3"/>
          <a:stretch>
            <a:fillRect/>
          </a:stretch>
        </p:blipFill>
        <p:spPr>
          <a:xfrm>
            <a:off x="3340100" y="3756660"/>
            <a:ext cx="412750" cy="300355"/>
          </a:xfrm>
          <a:prstGeom prst="rect">
            <a:avLst/>
          </a:prstGeom>
          <a:noFill/>
          <a:ln w="9525">
            <a:noFill/>
          </a:ln>
        </p:spPr>
      </p:pic>
      <p:sp>
        <p:nvSpPr>
          <p:cNvPr id="311" name="文本框 310"/>
          <p:cNvSpPr txBox="1"/>
          <p:nvPr/>
        </p:nvSpPr>
        <p:spPr>
          <a:xfrm>
            <a:off x="626110" y="4861560"/>
            <a:ext cx="11015345" cy="368300"/>
          </a:xfrm>
          <a:prstGeom prst="rect">
            <a:avLst/>
          </a:prstGeom>
          <a:noFill/>
          <a:ln w="9525">
            <a:noFill/>
          </a:ln>
        </p:spPr>
        <p:txBody>
          <a:bodyPr wrap="square">
            <a:spAutoFit/>
          </a:bodyPr>
          <a:p>
            <a:pPr indent="0"/>
            <a:r>
              <a:rPr lang="en-US" b="0">
                <a:latin typeface="微软雅黑" panose="020B0503020204020204" charset="-122"/>
                <a:ea typeface="微软雅黑" panose="020B0503020204020204" charset="-122"/>
                <a:cs typeface="Times New Roman" panose="02020603050405020304" charset="0"/>
              </a:rPr>
              <a:t> </a:t>
            </a:r>
            <a:endParaRPr lang="en-US" altLang="en-US" b="0">
              <a:latin typeface="微软雅黑" panose="020B0503020204020204" charset="-122"/>
              <a:ea typeface="微软雅黑" panose="020B0503020204020204" charset="-122"/>
            </a:endParaRPr>
          </a:p>
        </p:txBody>
      </p:sp>
      <p:pic>
        <p:nvPicPr>
          <p:cNvPr id="20" name="图片 19"/>
          <p:cNvPicPr/>
          <p:nvPr/>
        </p:nvPicPr>
        <p:blipFill>
          <a:blip r:embed="rId9"/>
          <a:srcRect l="62414" t="-30000"/>
          <a:stretch>
            <a:fillRect/>
          </a:stretch>
        </p:blipFill>
        <p:spPr>
          <a:xfrm>
            <a:off x="4979035" y="4057015"/>
            <a:ext cx="347980" cy="389255"/>
          </a:xfrm>
          <a:prstGeom prst="rect">
            <a:avLst/>
          </a:prstGeom>
          <a:noFill/>
          <a:ln w="9525">
            <a:noFill/>
          </a:ln>
        </p:spPr>
      </p:pic>
      <p:pic>
        <p:nvPicPr>
          <p:cNvPr id="21" name="图片 20"/>
          <p:cNvPicPr/>
          <p:nvPr>
            <p:custDataLst>
              <p:tags r:id="rId10"/>
            </p:custDataLst>
          </p:nvPr>
        </p:nvPicPr>
        <p:blipFill>
          <a:blip r:embed="rId3"/>
          <a:stretch>
            <a:fillRect/>
          </a:stretch>
        </p:blipFill>
        <p:spPr>
          <a:xfrm>
            <a:off x="3157855" y="4164965"/>
            <a:ext cx="412750" cy="300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312" name="文本框 311"/>
          <p:cNvSpPr txBox="1"/>
          <p:nvPr/>
        </p:nvSpPr>
        <p:spPr>
          <a:xfrm>
            <a:off x="606425" y="1201420"/>
            <a:ext cx="10908030" cy="2350135"/>
          </a:xfrm>
          <a:prstGeom prst="rect">
            <a:avLst/>
          </a:prstGeom>
          <a:noFill/>
          <a:ln w="9525">
            <a:noFill/>
          </a:ln>
        </p:spPr>
        <p:txBody>
          <a:bodyPr>
            <a:no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福建</a:t>
            </a:r>
            <a:r>
              <a:rPr lang="en-US" b="0">
                <a:latin typeface="仿宋" panose="02010609060101010101" charset="-122"/>
                <a:ea typeface="仿宋" panose="02010609060101010101" charset="-122"/>
                <a:cs typeface="仿宋" panose="02010609060101010101" charset="-122"/>
              </a:rPr>
              <a:t>2022</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11,13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粉煤灰是火电厂的大宗固废。以某电厂的粉煤灰为原料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主要含</a:t>
            </a:r>
            <a:r>
              <a:rPr lang="en-US" b="0">
                <a:latin typeface="微软雅黑" panose="020B0503020204020204" charset="-122"/>
                <a:ea typeface="微软雅黑" panose="020B0503020204020204" charset="-122"/>
                <a:cs typeface="微软雅黑" panose="020B0503020204020204" charset="-122"/>
              </a:rPr>
              <a:t>SiO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CaO</a:t>
            </a:r>
            <a:r>
              <a:rPr lang="zh-CN" b="0">
                <a:latin typeface="微软雅黑" panose="020B0503020204020204" charset="-122"/>
                <a:ea typeface="微软雅黑" panose="020B0503020204020204" charset="-122"/>
                <a:cs typeface="微软雅黑" panose="020B0503020204020204" charset="-122"/>
              </a:rPr>
              <a:t>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提铝的工艺流程如下</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回答下列问题</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浸出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时适当升温的主要目的是</a:t>
            </a:r>
            <a:r>
              <a:rPr lang="en-US" alt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发生反应的离子方程式为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浸渣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的主要成分除残余</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还有</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。实验测得</a:t>
            </a:r>
            <a:r>
              <a:rPr lang="en-US">
                <a:latin typeface="微软雅黑" panose="020B0503020204020204" charset="-122"/>
                <a:ea typeface="微软雅黑" panose="020B0503020204020204" charset="-122"/>
                <a:cs typeface="微软雅黑" panose="020B0503020204020204" charset="-122"/>
                <a:sym typeface="+mn-ea"/>
              </a:rPr>
              <a:t>,5.0 g</a:t>
            </a:r>
            <a:r>
              <a:rPr lang="zh-CN">
                <a:latin typeface="微软雅黑" panose="020B0503020204020204" charset="-122"/>
                <a:ea typeface="微软雅黑" panose="020B0503020204020204" charset="-122"/>
                <a:cs typeface="微软雅黑" panose="020B0503020204020204" charset="-122"/>
                <a:sym typeface="+mn-ea"/>
              </a:rPr>
              <a:t>粉煤灰</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的质量分数为</a:t>
            </a:r>
            <a:r>
              <a:rPr lang="en-US">
                <a:latin typeface="微软雅黑" panose="020B0503020204020204" charset="-122"/>
                <a:ea typeface="微软雅黑" panose="020B0503020204020204" charset="-122"/>
                <a:cs typeface="微软雅黑" panose="020B0503020204020204" charset="-122"/>
                <a:sym typeface="+mn-ea"/>
              </a:rPr>
              <a:t>30%)</a:t>
            </a:r>
            <a:r>
              <a:rPr lang="zh-CN">
                <a:latin typeface="微软雅黑" panose="020B0503020204020204" charset="-122"/>
                <a:ea typeface="微软雅黑" panose="020B0503020204020204" charset="-122"/>
                <a:cs typeface="微软雅黑" panose="020B0503020204020204" charset="-122"/>
                <a:sym typeface="+mn-ea"/>
              </a:rPr>
              <a:t>经浸出、干燥后得到</a:t>
            </a:r>
            <a:r>
              <a:rPr lang="en-US">
                <a:latin typeface="微软雅黑" panose="020B0503020204020204" charset="-122"/>
                <a:ea typeface="微软雅黑" panose="020B0503020204020204" charset="-122"/>
                <a:cs typeface="微软雅黑" panose="020B0503020204020204" charset="-122"/>
                <a:sym typeface="+mn-ea"/>
              </a:rPr>
              <a:t>3.0 g“</a:t>
            </a:r>
            <a:r>
              <a:rPr lang="zh-CN">
                <a:latin typeface="微软雅黑" panose="020B0503020204020204" charset="-122"/>
                <a:ea typeface="微软雅黑" panose="020B0503020204020204" charset="-122"/>
                <a:cs typeface="微软雅黑" panose="020B0503020204020204" charset="-122"/>
                <a:sym typeface="+mn-ea"/>
              </a:rPr>
              <a:t>浸渣</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的质量分数为</a:t>
            </a:r>
            <a:r>
              <a:rPr lang="en-US">
                <a:latin typeface="微软雅黑" panose="020B0503020204020204" charset="-122"/>
                <a:ea typeface="微软雅黑" panose="020B0503020204020204" charset="-122"/>
                <a:cs typeface="微软雅黑" panose="020B0503020204020204" charset="-122"/>
                <a:sym typeface="+mn-ea"/>
              </a:rPr>
              <a:t>8%),Al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的浸出率为</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沉铝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体系中三种物质的溶解度曲线如图所示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沉铝的目的是</a:t>
            </a:r>
            <a:r>
              <a:rPr lang="en-US" altLang="zh-CN">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沉铝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的最佳方案为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87" name="image575.jpeg"/>
          <p:cNvPicPr>
            <a:picLocks noChangeAspect="1"/>
          </p:cNvPicPr>
          <p:nvPr>
            <p:custDataLst>
              <p:tags r:id="rId1"/>
            </p:custDataLst>
          </p:nvPr>
        </p:nvPicPr>
        <p:blipFill>
          <a:blip r:embed="rId2"/>
          <a:stretch>
            <a:fillRect/>
          </a:stretch>
        </p:blipFill>
        <p:spPr>
          <a:xfrm>
            <a:off x="3370580" y="1845945"/>
            <a:ext cx="6360795" cy="1430655"/>
          </a:xfrm>
          <a:prstGeom prst="rect">
            <a:avLst/>
          </a:prstGeom>
        </p:spPr>
      </p:pic>
      <p:sp>
        <p:nvSpPr>
          <p:cNvPr id="100" name="文本框 99"/>
          <p:cNvSpPr txBox="1"/>
          <p:nvPr/>
        </p:nvSpPr>
        <p:spPr>
          <a:xfrm>
            <a:off x="4507230" y="3358515"/>
            <a:ext cx="347980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提高浸出率</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或提高浸出速率</a:t>
            </a:r>
            <a:r>
              <a:rPr lang="en-US" b="0">
                <a:solidFill>
                  <a:srgbClr val="FF0000"/>
                </a:solidFill>
                <a:latin typeface="微软雅黑" panose="020B0503020204020204" charset="-122"/>
                <a:ea typeface="微软雅黑" panose="020B0503020204020204" charset="-122"/>
                <a:cs typeface="微软雅黑" panose="020B0503020204020204" charset="-122"/>
              </a:rPr>
              <a:t>)</a:t>
            </a:r>
            <a:endParaRPr lang="en-US" altLang="en-US"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stretch>
            <a:fillRect/>
          </a:stretch>
        </p:blipFill>
        <p:spPr>
          <a:xfrm>
            <a:off x="4203065" y="3726815"/>
            <a:ext cx="2838450" cy="311150"/>
          </a:xfrm>
          <a:prstGeom prst="rect">
            <a:avLst/>
          </a:prstGeom>
        </p:spPr>
      </p:pic>
      <p:sp>
        <p:nvSpPr>
          <p:cNvPr id="4" name="文本框 3"/>
          <p:cNvSpPr txBox="1"/>
          <p:nvPr/>
        </p:nvSpPr>
        <p:spPr>
          <a:xfrm>
            <a:off x="5108575" y="4151630"/>
            <a:ext cx="161290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SiO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和</a:t>
            </a:r>
            <a:r>
              <a:rPr lang="en-US" b="0">
                <a:solidFill>
                  <a:srgbClr val="FF0000"/>
                </a:solidFill>
                <a:latin typeface="微软雅黑" panose="020B0503020204020204" charset="-122"/>
                <a:ea typeface="微软雅黑" panose="020B0503020204020204" charset="-122"/>
                <a:cs typeface="微软雅黑" panose="020B0503020204020204" charset="-122"/>
              </a:rPr>
              <a:t>CaSO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endParaRPr lang="en-US" altLang="en-US" b="0" baseline="-25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070975" y="4519930"/>
            <a:ext cx="88646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84%</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6" name="文本框 5"/>
          <p:cNvSpPr txBox="1"/>
          <p:nvPr/>
        </p:nvSpPr>
        <p:spPr>
          <a:xfrm>
            <a:off x="8637270" y="4888230"/>
            <a:ext cx="3066415" cy="64516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使更多的铝元素转化为晶体</a:t>
            </a:r>
            <a:endParaRPr lang="zh-CN" b="0">
              <a:solidFill>
                <a:srgbClr val="FF0000"/>
              </a:solidFill>
              <a:latin typeface="微软雅黑" panose="020B0503020204020204" charset="-122"/>
              <a:ea typeface="微软雅黑" panose="020B0503020204020204" charset="-122"/>
              <a:cs typeface="微软雅黑" panose="020B0503020204020204" charset="-122"/>
            </a:endParaRPr>
          </a:p>
          <a:p>
            <a:pPr indent="0"/>
            <a:r>
              <a:rPr lang="zh-CN" b="0">
                <a:solidFill>
                  <a:srgbClr val="FF0000"/>
                </a:solidFill>
                <a:latin typeface="微软雅黑" panose="020B0503020204020204" charset="-122"/>
                <a:ea typeface="微软雅黑" panose="020B0503020204020204" charset="-122"/>
                <a:cs typeface="微软雅黑" panose="020B0503020204020204" charset="-122"/>
              </a:rPr>
              <a:t>析出</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同时保证晶体纯度</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018790" y="5394960"/>
            <a:ext cx="238506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加热溶解再冷却结晶</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100"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1" name="文本框 120"/>
          <p:cNvSpPr txBox="1"/>
          <p:nvPr>
            <p:custDataLst>
              <p:tags r:id="rId1"/>
            </p:custDataLst>
          </p:nvPr>
        </p:nvSpPr>
        <p:spPr>
          <a:xfrm>
            <a:off x="605790" y="1017905"/>
            <a:ext cx="3752215" cy="368300"/>
          </a:xfrm>
          <a:prstGeom prst="rect">
            <a:avLst/>
          </a:prstGeom>
          <a:solidFill>
            <a:srgbClr val="FFC000"/>
          </a:solidFill>
          <a:ln w="9525">
            <a:noFill/>
          </a:ln>
        </p:spPr>
        <p:txBody>
          <a:bodyPr wrap="square">
            <a:spAutoFit/>
          </a:bodyPr>
          <a:p>
            <a:pPr indent="0"/>
            <a:r>
              <a:rPr b="1">
                <a:cs typeface="方正兰亭中黑_GBK" panose="02000000000000000000" charset="-122"/>
              </a:rPr>
              <a:t>归纳总结</a:t>
            </a:r>
            <a:r>
              <a:rPr lang="en-US" b="1">
                <a:cs typeface="方正兰亭中黑_GBK" panose="02000000000000000000" charset="-122"/>
              </a:rPr>
              <a:t>   </a:t>
            </a:r>
            <a:r>
              <a:rPr b="1">
                <a:cs typeface="方正兰亭中黑_GBK" panose="02000000000000000000" charset="-122"/>
              </a:rPr>
              <a:t>钠在空气中的变化过程</a:t>
            </a:r>
            <a:endParaRPr b="1">
              <a:cs typeface="方正兰亭中黑_GBK" panose="02000000000000000000" charset="-122"/>
            </a:endParaRPr>
          </a:p>
        </p:txBody>
      </p:sp>
      <p:graphicFrame>
        <p:nvGraphicFramePr>
          <p:cNvPr id="6" name="表格 5"/>
          <p:cNvGraphicFramePr/>
          <p:nvPr>
            <p:custDataLst>
              <p:tags r:id="rId2"/>
            </p:custDataLst>
          </p:nvPr>
        </p:nvGraphicFramePr>
        <p:xfrm>
          <a:off x="913130" y="1588770"/>
          <a:ext cx="9869805" cy="2797175"/>
        </p:xfrm>
        <a:graphic>
          <a:graphicData uri="http://schemas.openxmlformats.org/drawingml/2006/table">
            <a:tbl>
              <a:tblPr/>
              <a:tblGrid>
                <a:gridCol w="900430"/>
                <a:gridCol w="897890"/>
                <a:gridCol w="8071485"/>
              </a:tblGrid>
              <a:tr h="559435">
                <a:tc>
                  <a:txBody>
                    <a:bodyPr/>
                    <a:p>
                      <a:pPr indent="0" algn="ctr">
                        <a:buNone/>
                      </a:pPr>
                      <a:r>
                        <a:rPr lang="en-US" sz="1800" b="0">
                          <a:latin typeface="微软雅黑" panose="020B0503020204020204" charset="-122"/>
                          <a:ea typeface="微软雅黑" panose="020B0503020204020204" charset="-122"/>
                          <a:cs typeface="Calibri" panose="020F0502020204030204" charset="0"/>
                        </a:rPr>
                        <a:t>过程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现象</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原理</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9435">
                <a:tc>
                  <a:txBody>
                    <a:bodyPr/>
                    <a:p>
                      <a:pPr indent="0" algn="ctr">
                        <a:buNone/>
                      </a:pPr>
                      <a:r>
                        <a:rPr lang="en-US" sz="1800" b="0">
                          <a:latin typeface="微软雅黑" panose="020B0503020204020204" charset="-122"/>
                          <a:ea typeface="微软雅黑" panose="020B0503020204020204" charset="-122"/>
                          <a:cs typeface="NEU-BZ" charset="0"/>
                        </a:rPr>
                        <a:t>①</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变暗</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4Na+O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9435">
                <a:tc>
                  <a:txBody>
                    <a:bodyPr/>
                    <a:p>
                      <a:pPr indent="0" algn="ctr">
                        <a:buNone/>
                      </a:pPr>
                      <a:r>
                        <a:rPr lang="en-US" sz="1800" b="0">
                          <a:latin typeface="微软雅黑" panose="020B0503020204020204" charset="-122"/>
                          <a:ea typeface="微软雅黑" panose="020B0503020204020204" charset="-122"/>
                          <a:cs typeface="NEU-BZ" charset="0"/>
                        </a:rPr>
                        <a:t>②</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成液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2NaOH</a:t>
                      </a:r>
                      <a:endParaRPr lang="en-US" altLang="en-US" sz="18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9435">
                <a:tc>
                  <a:txBody>
                    <a:bodyPr/>
                    <a:p>
                      <a:pPr indent="0" algn="ctr">
                        <a:buNone/>
                      </a:pPr>
                      <a:r>
                        <a:rPr lang="en-US" sz="1800" b="0">
                          <a:latin typeface="微软雅黑" panose="020B0503020204020204" charset="-122"/>
                          <a:ea typeface="微软雅黑" panose="020B0503020204020204" charset="-122"/>
                          <a:cs typeface="NEU-BZ" charset="0"/>
                        </a:rPr>
                        <a:t>③</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结块</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2NaOH+CO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a:t>
                      </a:r>
                      <a:r>
                        <a:rPr lang="en-US" sz="1800" b="0">
                          <a:latin typeface="微软雅黑" panose="020B0503020204020204" charset="-122"/>
                          <a:ea typeface="微软雅黑" panose="020B0503020204020204" charset="-122"/>
                          <a:cs typeface="方正楷体_GBK" panose="03000509000000000000" charset="-122"/>
                        </a:rPr>
                        <a:t>(</a:t>
                      </a:r>
                      <a:r>
                        <a:rPr lang="en-US" sz="1800" b="0" i="1">
                          <a:latin typeface="微软雅黑" panose="020B0503020204020204" charset="-122"/>
                          <a:ea typeface="微软雅黑" panose="020B0503020204020204" charset="-122"/>
                          <a:cs typeface="NEU-BZ" charset="0"/>
                        </a:rPr>
                        <a:t>x</a:t>
                      </a:r>
                      <a:r>
                        <a:rPr lang="en-US" sz="1800" b="0">
                          <a:latin typeface="微软雅黑" panose="020B0503020204020204" charset="-122"/>
                          <a:ea typeface="微软雅黑" panose="020B0503020204020204" charset="-122"/>
                          <a:cs typeface="NEU-BZ" charset="0"/>
                        </a:rPr>
                        <a:t>-1</a:t>
                      </a:r>
                      <a:r>
                        <a:rPr lang="en-US" sz="1800" b="0">
                          <a:latin typeface="微软雅黑" panose="020B0503020204020204" charset="-122"/>
                          <a:ea typeface="微软雅黑" panose="020B0503020204020204" charset="-122"/>
                          <a:cs typeface="方正楷体_GBK" panose="03000509000000000000" charset="-122"/>
                        </a:rPr>
                        <a:t>)</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6" charset="0"/>
                        </a:rPr>
                        <a:t>·</a:t>
                      </a:r>
                      <a:r>
                        <a:rPr lang="en-US" sz="1800" b="0" i="1">
                          <a:latin typeface="微软雅黑" panose="020B0503020204020204" charset="-122"/>
                          <a:ea typeface="微软雅黑" panose="020B0503020204020204" charset="-122"/>
                          <a:cs typeface="NEU-BZ" charset="0"/>
                        </a:rPr>
                        <a:t>x</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59435">
                <a:tc>
                  <a:txBody>
                    <a:bodyPr/>
                    <a:p>
                      <a:pPr indent="0" algn="ctr">
                        <a:buNone/>
                      </a:pPr>
                      <a:r>
                        <a:rPr lang="en-US" sz="1800" b="0">
                          <a:latin typeface="微软雅黑" panose="020B0503020204020204" charset="-122"/>
                          <a:ea typeface="微软雅黑" panose="020B0503020204020204" charset="-122"/>
                          <a:cs typeface="NEU-BZ" charset="0"/>
                        </a:rPr>
                        <a:t>④</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风化</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6" charset="0"/>
                        </a:rPr>
                        <a:t>·</a:t>
                      </a:r>
                      <a:r>
                        <a:rPr lang="en-US" sz="1800" b="0" i="1">
                          <a:latin typeface="微软雅黑" panose="020B0503020204020204" charset="-122"/>
                          <a:ea typeface="微软雅黑" panose="020B0503020204020204" charset="-122"/>
                          <a:cs typeface="NEU-BZ" charset="0"/>
                        </a:rPr>
                        <a:t>x</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        Na</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a:t>
                      </a:r>
                      <a:r>
                        <a:rPr lang="en-US" sz="1800" b="0" i="1">
                          <a:latin typeface="微软雅黑" panose="020B0503020204020204" charset="-122"/>
                          <a:ea typeface="微软雅黑" panose="020B0503020204020204" charset="-122"/>
                          <a:cs typeface="NEU-BZ" charset="0"/>
                        </a:rPr>
                        <a:t>x</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1" name="图片 10"/>
          <p:cNvPicPr>
            <a:picLocks noChangeAspect="1"/>
          </p:cNvPicPr>
          <p:nvPr>
            <p:custDataLst>
              <p:tags r:id="rId3"/>
            </p:custDataLst>
          </p:nvPr>
        </p:nvPicPr>
        <p:blipFill>
          <a:blip r:embed="rId4"/>
          <a:stretch>
            <a:fillRect/>
          </a:stretch>
        </p:blipFill>
        <p:spPr>
          <a:xfrm>
            <a:off x="6630035" y="2325370"/>
            <a:ext cx="419100" cy="203200"/>
          </a:xfrm>
          <a:prstGeom prst="rect">
            <a:avLst/>
          </a:prstGeom>
        </p:spPr>
      </p:pic>
      <p:pic>
        <p:nvPicPr>
          <p:cNvPr id="12" name="图片 11"/>
          <p:cNvPicPr>
            <a:picLocks noChangeAspect="1"/>
          </p:cNvPicPr>
          <p:nvPr>
            <p:custDataLst>
              <p:tags r:id="rId5"/>
            </p:custDataLst>
          </p:nvPr>
        </p:nvPicPr>
        <p:blipFill>
          <a:blip r:embed="rId4"/>
          <a:stretch>
            <a:fillRect/>
          </a:stretch>
        </p:blipFill>
        <p:spPr>
          <a:xfrm>
            <a:off x="6757035" y="2886075"/>
            <a:ext cx="419100" cy="203200"/>
          </a:xfrm>
          <a:prstGeom prst="rect">
            <a:avLst/>
          </a:prstGeom>
        </p:spPr>
      </p:pic>
      <p:pic>
        <p:nvPicPr>
          <p:cNvPr id="13" name="图片 12"/>
          <p:cNvPicPr>
            <a:picLocks noChangeAspect="1"/>
          </p:cNvPicPr>
          <p:nvPr>
            <p:custDataLst>
              <p:tags r:id="rId6"/>
            </p:custDataLst>
          </p:nvPr>
        </p:nvPicPr>
        <p:blipFill>
          <a:blip r:embed="rId4"/>
          <a:stretch>
            <a:fillRect/>
          </a:stretch>
        </p:blipFill>
        <p:spPr>
          <a:xfrm>
            <a:off x="7049135" y="3446780"/>
            <a:ext cx="419100" cy="203200"/>
          </a:xfrm>
          <a:prstGeom prst="rect">
            <a:avLst/>
          </a:prstGeom>
        </p:spPr>
      </p:pic>
      <p:pic>
        <p:nvPicPr>
          <p:cNvPr id="14" name="图片 13"/>
          <p:cNvPicPr>
            <a:picLocks noChangeAspect="1"/>
          </p:cNvPicPr>
          <p:nvPr>
            <p:custDataLst>
              <p:tags r:id="rId7"/>
            </p:custDataLst>
          </p:nvPr>
        </p:nvPicPr>
        <p:blipFill>
          <a:blip r:embed="rId4"/>
          <a:stretch>
            <a:fillRect/>
          </a:stretch>
        </p:blipFill>
        <p:spPr>
          <a:xfrm>
            <a:off x="6473825" y="3977005"/>
            <a:ext cx="419100" cy="203200"/>
          </a:xfrm>
          <a:prstGeom prst="rect">
            <a:avLst/>
          </a:prstGeom>
        </p:spPr>
      </p:pic>
      <p:sp>
        <p:nvSpPr>
          <p:cNvPr id="239" name="文本框 238"/>
          <p:cNvSpPr txBox="1"/>
          <p:nvPr/>
        </p:nvSpPr>
        <p:spPr>
          <a:xfrm>
            <a:off x="829310" y="4588510"/>
            <a:ext cx="5080000" cy="368300"/>
          </a:xfrm>
          <a:prstGeom prst="rect">
            <a:avLst/>
          </a:prstGeom>
          <a:noFill/>
          <a:ln w="9525">
            <a:noFill/>
          </a:ln>
        </p:spPr>
        <p:txBody>
          <a:bodyPr>
            <a:spAutoFit/>
          </a:bodyPr>
          <a:p>
            <a:pPr indent="0"/>
            <a:r>
              <a:rPr lang="zh-CN" b="0">
                <a:latin typeface="微软雅黑" panose="020B0503020204020204" charset="-122"/>
                <a:ea typeface="微软雅黑" panose="020B0503020204020204" charset="-122"/>
                <a:cs typeface="微软雅黑" panose="020B0503020204020204" charset="-122"/>
              </a:rPr>
              <a:t>因此</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钠久置于空气中</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最终变成</a:t>
            </a:r>
            <a:r>
              <a:rPr lang="en-US" b="0" u="wavy">
                <a:latin typeface="微软雅黑" panose="020B0503020204020204" charset="-122"/>
                <a:ea typeface="微软雅黑" panose="020B0503020204020204" charset="-122"/>
                <a:cs typeface="微软雅黑" panose="020B0503020204020204" charset="-122"/>
              </a:rPr>
              <a:t>Na</a:t>
            </a:r>
            <a:r>
              <a:rPr lang="en-US" b="0" u="wavy" baseline="-25000">
                <a:latin typeface="微软雅黑" panose="020B0503020204020204" charset="-122"/>
                <a:ea typeface="微软雅黑" panose="020B0503020204020204" charset="-122"/>
                <a:cs typeface="微软雅黑" panose="020B0503020204020204" charset="-122"/>
              </a:rPr>
              <a:t>2</a:t>
            </a:r>
            <a:r>
              <a:rPr lang="en-US" b="0" u="wavy">
                <a:latin typeface="微软雅黑" panose="020B0503020204020204" charset="-122"/>
                <a:ea typeface="微软雅黑" panose="020B0503020204020204" charset="-122"/>
                <a:cs typeface="微软雅黑" panose="020B0503020204020204" charset="-122"/>
              </a:rPr>
              <a:t>CO</a:t>
            </a:r>
            <a:r>
              <a:rPr lang="en-US" b="0" u="wavy" baseline="-25000">
                <a:latin typeface="微软雅黑" panose="020B0503020204020204" charset="-122"/>
                <a:ea typeface="微软雅黑" panose="020B0503020204020204" charset="-122"/>
                <a:cs typeface="微软雅黑" panose="020B0503020204020204" charset="-122"/>
              </a:rPr>
              <a:t>3</a:t>
            </a:r>
            <a:r>
              <a:rPr lang="zh-CN" b="0" u="wavy">
                <a:latin typeface="微软雅黑" panose="020B0503020204020204" charset="-122"/>
                <a:ea typeface="微软雅黑" panose="020B0503020204020204" charset="-122"/>
                <a:cs typeface="微软雅黑" panose="020B0503020204020204" charset="-122"/>
              </a:rPr>
              <a:t>粉末</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pic>
        <p:nvPicPr>
          <p:cNvPr id="588" name="image576.jpeg"/>
          <p:cNvPicPr>
            <a:picLocks noChangeAspect="1"/>
          </p:cNvPicPr>
          <p:nvPr>
            <p:custDataLst>
              <p:tags r:id="rId1"/>
            </p:custDataLst>
          </p:nvPr>
        </p:nvPicPr>
        <p:blipFill>
          <a:blip r:embed="rId2"/>
          <a:stretch>
            <a:fillRect/>
          </a:stretch>
        </p:blipFill>
        <p:spPr>
          <a:xfrm>
            <a:off x="4117340" y="986790"/>
            <a:ext cx="3957320" cy="3274695"/>
          </a:xfrm>
          <a:prstGeom prst="rect">
            <a:avLst/>
          </a:prstGeom>
        </p:spPr>
      </p:pic>
      <p:sp>
        <p:nvSpPr>
          <p:cNvPr id="100" name="文本框 99"/>
          <p:cNvSpPr txBox="1"/>
          <p:nvPr/>
        </p:nvSpPr>
        <p:spPr>
          <a:xfrm>
            <a:off x="612140" y="4406265"/>
            <a:ext cx="11070590" cy="133794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焙烧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主要反应的化学方程式为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en-US" altLang="zh-CN"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(5)“</a:t>
            </a:r>
            <a:r>
              <a:rPr lang="zh-CN" b="0">
                <a:latin typeface="微软雅黑" panose="020B0503020204020204" charset="-122"/>
                <a:ea typeface="微软雅黑" panose="020B0503020204020204" charset="-122"/>
                <a:cs typeface="微软雅黑" panose="020B0503020204020204" charset="-122"/>
              </a:rPr>
              <a:t>水浸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后得到的</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滤液</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可返回</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工序循环使用。</a:t>
            </a:r>
            <a:r>
              <a:rPr 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3"/>
          <a:stretch>
            <a:fillRect/>
          </a:stretch>
        </p:blipFill>
        <p:spPr>
          <a:xfrm>
            <a:off x="4750435" y="4261485"/>
            <a:ext cx="4508500" cy="450850"/>
          </a:xfrm>
          <a:prstGeom prst="rect">
            <a:avLst/>
          </a:prstGeom>
        </p:spPr>
      </p:pic>
      <p:pic>
        <p:nvPicPr>
          <p:cNvPr id="4" name="图片 3"/>
          <p:cNvPicPr>
            <a:picLocks noChangeAspect="1"/>
          </p:cNvPicPr>
          <p:nvPr/>
        </p:nvPicPr>
        <p:blipFill>
          <a:blip r:embed="rId4"/>
          <a:stretch>
            <a:fillRect/>
          </a:stretch>
        </p:blipFill>
        <p:spPr>
          <a:xfrm>
            <a:off x="732155" y="4868545"/>
            <a:ext cx="4902200" cy="412750"/>
          </a:xfrm>
          <a:prstGeom prst="rect">
            <a:avLst/>
          </a:prstGeom>
        </p:spPr>
      </p:pic>
      <p:pic>
        <p:nvPicPr>
          <p:cNvPr id="5" name="图片 4"/>
          <p:cNvPicPr>
            <a:picLocks noChangeAspect="1"/>
          </p:cNvPicPr>
          <p:nvPr/>
        </p:nvPicPr>
        <p:blipFill>
          <a:blip r:embed="rId5"/>
          <a:stretch>
            <a:fillRect/>
          </a:stretch>
        </p:blipFill>
        <p:spPr>
          <a:xfrm>
            <a:off x="5634355" y="4944745"/>
            <a:ext cx="692150" cy="336550"/>
          </a:xfrm>
          <a:prstGeom prst="rect">
            <a:avLst/>
          </a:prstGeom>
        </p:spPr>
      </p:pic>
      <p:sp>
        <p:nvSpPr>
          <p:cNvPr id="6" name="文本框 5"/>
          <p:cNvSpPr txBox="1"/>
          <p:nvPr/>
        </p:nvSpPr>
        <p:spPr>
          <a:xfrm>
            <a:off x="4640580" y="5281295"/>
            <a:ext cx="73152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沉铝</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P39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7" name="文本框 6"/>
          <p:cNvSpPr txBox="1"/>
          <p:nvPr/>
        </p:nvSpPr>
        <p:spPr>
          <a:xfrm>
            <a:off x="421005" y="842010"/>
            <a:ext cx="11188700" cy="4679315"/>
          </a:xfrm>
          <a:prstGeom prst="rect">
            <a:avLst/>
          </a:prstGeom>
          <a:noFill/>
          <a:ln w="9525">
            <a:noFill/>
          </a:ln>
        </p:spPr>
        <p:txBody>
          <a:bodyPr wrap="square">
            <a:spAutoFit/>
          </a:bodyPr>
          <a:p>
            <a:pPr indent="0">
              <a:lnSpc>
                <a:spcPct val="120000"/>
              </a:lnSpc>
              <a:spcBef>
                <a:spcPts val="0"/>
              </a:spcBef>
              <a:spcAft>
                <a:spcPts val="0"/>
              </a:spcAft>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温度越高反应速率越快</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浸出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时适当升温的主要目的是提高反应速率</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提高浸出率</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反应的离子方程式为</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+6H</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2Al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已知粉煤灰中</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的质量分数为</a:t>
            </a:r>
            <a:r>
              <a:rPr lang="en-US">
                <a:latin typeface="微软雅黑" panose="020B0503020204020204" charset="-122"/>
                <a:ea typeface="微软雅黑" panose="020B0503020204020204" charset="-122"/>
                <a:cs typeface="微软雅黑" panose="020B0503020204020204" charset="-122"/>
                <a:sym typeface="+mn-ea"/>
              </a:rPr>
              <a:t>30%,“</a:t>
            </a:r>
            <a:r>
              <a:rPr lang="zh-CN">
                <a:latin typeface="微软雅黑" panose="020B0503020204020204" charset="-122"/>
                <a:ea typeface="微软雅黑" panose="020B0503020204020204" charset="-122"/>
                <a:cs typeface="微软雅黑" panose="020B0503020204020204" charset="-122"/>
                <a:sym typeface="+mn-ea"/>
              </a:rPr>
              <a:t>浸渣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的质量分数为</a:t>
            </a:r>
            <a:r>
              <a:rPr lang="en-US">
                <a:latin typeface="微软雅黑" panose="020B0503020204020204" charset="-122"/>
                <a:ea typeface="微软雅黑" panose="020B0503020204020204" charset="-122"/>
                <a:cs typeface="微软雅黑" panose="020B0503020204020204" charset="-122"/>
                <a:sym typeface="+mn-ea"/>
              </a:rPr>
              <a:t>8%,</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5.0 g</a:t>
            </a:r>
            <a:r>
              <a:rPr lang="zh-CN">
                <a:latin typeface="微软雅黑" panose="020B0503020204020204" charset="-122"/>
                <a:ea typeface="微软雅黑" panose="020B0503020204020204" charset="-122"/>
                <a:cs typeface="微软雅黑" panose="020B0503020204020204" charset="-122"/>
                <a:sym typeface="+mn-ea"/>
              </a:rPr>
              <a:t>粉煤灰中</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的质量为</a:t>
            </a:r>
            <a:r>
              <a:rPr lang="en-US">
                <a:latin typeface="微软雅黑" panose="020B0503020204020204" charset="-122"/>
                <a:ea typeface="微软雅黑" panose="020B0503020204020204" charset="-122"/>
                <a:cs typeface="微软雅黑" panose="020B0503020204020204" charset="-122"/>
                <a:sym typeface="+mn-ea"/>
              </a:rPr>
              <a:t>5.0 g×30%=1.5 g,3.0 g“</a:t>
            </a:r>
            <a:r>
              <a:rPr lang="zh-CN">
                <a:latin typeface="微软雅黑" panose="020B0503020204020204" charset="-122"/>
                <a:ea typeface="微软雅黑" panose="020B0503020204020204" charset="-122"/>
                <a:cs typeface="微软雅黑" panose="020B0503020204020204" charset="-122"/>
                <a:sym typeface="+mn-ea"/>
              </a:rPr>
              <a:t>浸渣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的质量为</a:t>
            </a:r>
            <a:r>
              <a:rPr lang="en-US">
                <a:latin typeface="微软雅黑" panose="020B0503020204020204" charset="-122"/>
                <a:ea typeface="微软雅黑" panose="020B0503020204020204" charset="-122"/>
                <a:cs typeface="微软雅黑" panose="020B0503020204020204" charset="-122"/>
                <a:sym typeface="+mn-ea"/>
              </a:rPr>
              <a:t>3.0 g×8%=0.24 g,Al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的浸出率为</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×100%=84%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结合沉铝体系中三种物质的溶解度曲线可知</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常温时</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·18H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溶解度最大</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·12H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溶解度最小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更容易析出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沉铝的目的是使更多的</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转化为</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·12H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使更多的铝元素转化为晶体析出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同时保证晶体纯度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由图知</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·12H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溶解度受温度影响较大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沉铝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的最佳方案为加热溶解再冷却结晶。</a:t>
            </a:r>
            <a:r>
              <a:rPr lang="en-US">
                <a:latin typeface="微软雅黑" panose="020B0503020204020204" charset="-122"/>
                <a:ea typeface="微软雅黑" panose="020B0503020204020204" charset="-122"/>
                <a:cs typeface="微软雅黑" panose="020B0503020204020204" charset="-122"/>
                <a:sym typeface="+mn-ea"/>
              </a:rPr>
              <a:t>(4)</a:t>
            </a:r>
            <a:r>
              <a:rPr lang="zh-CN">
                <a:latin typeface="微软雅黑" panose="020B0503020204020204" charset="-122"/>
                <a:ea typeface="微软雅黑" panose="020B0503020204020204" charset="-122"/>
                <a:cs typeface="微软雅黑" panose="020B0503020204020204" charset="-122"/>
                <a:sym typeface="+mn-ea"/>
              </a:rPr>
              <a:t>沉铝后得到</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·12H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干燥脱水后生成</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焙烧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时</a:t>
            </a:r>
            <a:r>
              <a:rPr lang="en-US">
                <a:latin typeface="微软雅黑" panose="020B0503020204020204" charset="-122"/>
                <a:ea typeface="微软雅黑" panose="020B0503020204020204" charset="-122"/>
                <a:cs typeface="微软雅黑" panose="020B0503020204020204" charset="-122"/>
                <a:sym typeface="+mn-ea"/>
              </a:rPr>
              <a:t>,KAl(SO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分解为</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没有涉及元素化合价的变化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则另一产物为</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依据质量守恒即可配平化学方程式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分解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还可能生成</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的混合气体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依据得失电子守恒和质量守恒可书写化学方程式。</a:t>
            </a:r>
            <a:r>
              <a:rPr lang="en-US">
                <a:latin typeface="微软雅黑" panose="020B0503020204020204" charset="-122"/>
                <a:ea typeface="微软雅黑" panose="020B0503020204020204" charset="-122"/>
                <a:cs typeface="微软雅黑" panose="020B0503020204020204" charset="-122"/>
                <a:sym typeface="+mn-ea"/>
              </a:rPr>
              <a:t>(5)“</a:t>
            </a:r>
            <a:r>
              <a:rPr lang="zh-CN">
                <a:latin typeface="微软雅黑" panose="020B0503020204020204" charset="-122"/>
                <a:ea typeface="微软雅黑" panose="020B0503020204020204" charset="-122"/>
                <a:cs typeface="微软雅黑" panose="020B0503020204020204" charset="-122"/>
                <a:sym typeface="+mn-ea"/>
              </a:rPr>
              <a:t>水浸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后得到的</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滤液</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溶质为</a:t>
            </a:r>
            <a:r>
              <a:rPr lang="en-US">
                <a:latin typeface="微软雅黑" panose="020B0503020204020204" charset="-122"/>
                <a:ea typeface="微软雅黑" panose="020B0503020204020204" charset="-122"/>
                <a:cs typeface="微软雅黑" panose="020B0503020204020204" charset="-122"/>
                <a:sym typeface="+mn-ea"/>
              </a:rPr>
              <a:t>K</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沉铝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工序循环使用。</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4483100" y="1217295"/>
            <a:ext cx="419100" cy="373380"/>
          </a:xfrm>
          <a:prstGeom prst="rect">
            <a:avLst/>
          </a:prstGeom>
          <a:noFill/>
          <a:ln w="9525">
            <a:noFill/>
          </a:ln>
        </p:spPr>
      </p:pic>
      <p:pic>
        <p:nvPicPr>
          <p:cNvPr id="9" name="图片 8"/>
          <p:cNvPicPr/>
          <p:nvPr/>
        </p:nvPicPr>
        <p:blipFill>
          <a:blip r:embed="rId2"/>
          <a:stretch>
            <a:fillRect/>
          </a:stretch>
        </p:blipFill>
        <p:spPr>
          <a:xfrm>
            <a:off x="9342120" y="1913255"/>
            <a:ext cx="727075" cy="4121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592455" y="926465"/>
            <a:ext cx="9217025" cy="460375"/>
          </a:xfrm>
          <a:prstGeom prst="rect">
            <a:avLst/>
          </a:prstGeom>
          <a:noFill/>
          <a:ln w="9525">
            <a:noFill/>
          </a:ln>
        </p:spPr>
        <p:txBody>
          <a:bodyPr wrap="square">
            <a:spAutoFit/>
          </a:bodyPr>
          <a:p>
            <a:pPr indent="0"/>
            <a:r>
              <a:rPr sz="2400" b="1">
                <a:latin typeface="微软雅黑" panose="020B0503020204020204" charset="-122"/>
                <a:ea typeface="微软雅黑" panose="020B0503020204020204" charset="-122"/>
                <a:cs typeface="微软雅黑" panose="020B0503020204020204" charset="-122"/>
                <a:sym typeface="+mn-ea"/>
              </a:rPr>
              <a:t>考法2　铜及其化合物之间的相互转化</a:t>
            </a:r>
            <a:endParaRPr sz="2400" b="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2000" y="1302385"/>
            <a:ext cx="1075182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氧化铜和氧化亚铜</a:t>
            </a:r>
            <a:endParaRPr b="1">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5187315" y="3409950"/>
            <a:ext cx="165100" cy="120650"/>
          </a:xfrm>
          <a:prstGeom prst="rect">
            <a:avLst/>
          </a:prstGeom>
          <a:noFill/>
          <a:ln w="9525">
            <a:noFill/>
          </a:ln>
        </p:spPr>
      </p:pic>
      <p:pic>
        <p:nvPicPr>
          <p:cNvPr id="9" name="图片 8"/>
          <p:cNvPicPr/>
          <p:nvPr/>
        </p:nvPicPr>
        <p:blipFill>
          <a:blip r:embed="rId1"/>
          <a:stretch>
            <a:fillRect/>
          </a:stretch>
        </p:blipFill>
        <p:spPr>
          <a:xfrm>
            <a:off x="6338570" y="3409950"/>
            <a:ext cx="165100" cy="120650"/>
          </a:xfrm>
          <a:prstGeom prst="rect">
            <a:avLst/>
          </a:prstGeom>
          <a:noFill/>
          <a:ln w="9525">
            <a:noFill/>
          </a:ln>
        </p:spPr>
      </p:pic>
      <p:pic>
        <p:nvPicPr>
          <p:cNvPr id="10" name="图片 9"/>
          <p:cNvPicPr>
            <a:picLocks noChangeAspect="1"/>
          </p:cNvPicPr>
          <p:nvPr>
            <p:custDataLst>
              <p:tags r:id="rId2"/>
            </p:custDataLst>
          </p:nvPr>
        </p:nvPicPr>
        <p:blipFill>
          <a:blip r:embed="rId3"/>
          <a:stretch>
            <a:fillRect/>
          </a:stretch>
        </p:blipFill>
        <p:spPr>
          <a:xfrm>
            <a:off x="850265" y="1809115"/>
            <a:ext cx="4946650" cy="1936750"/>
          </a:xfrm>
          <a:prstGeom prst="rect">
            <a:avLst/>
          </a:prstGeom>
        </p:spPr>
      </p:pic>
      <p:pic>
        <p:nvPicPr>
          <p:cNvPr id="11" name="图片 10"/>
          <p:cNvPicPr>
            <a:picLocks noChangeAspect="1"/>
          </p:cNvPicPr>
          <p:nvPr>
            <p:custDataLst>
              <p:tags r:id="rId4"/>
            </p:custDataLst>
          </p:nvPr>
        </p:nvPicPr>
        <p:blipFill>
          <a:blip r:embed="rId5"/>
          <a:stretch>
            <a:fillRect/>
          </a:stretch>
        </p:blipFill>
        <p:spPr>
          <a:xfrm>
            <a:off x="850265" y="3619500"/>
            <a:ext cx="4997450" cy="190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122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762000" y="931545"/>
            <a:ext cx="1075182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基于价类二维图理解铜及其化合物的转化关系</a:t>
            </a:r>
            <a:endParaRPr b="1">
              <a:latin typeface="微软雅黑" panose="020B0503020204020204" charset="-122"/>
              <a:ea typeface="微软雅黑" panose="020B0503020204020204" charset="-122"/>
              <a:cs typeface="微软雅黑" panose="020B0503020204020204" charset="-122"/>
            </a:endParaRPr>
          </a:p>
        </p:txBody>
      </p:sp>
      <p:pic>
        <p:nvPicPr>
          <p:cNvPr id="596" name="image584.jpeg"/>
          <p:cNvPicPr>
            <a:picLocks noChangeAspect="1"/>
          </p:cNvPicPr>
          <p:nvPr>
            <p:custDataLst>
              <p:tags r:id="rId1"/>
            </p:custDataLst>
          </p:nvPr>
        </p:nvPicPr>
        <p:blipFill>
          <a:blip r:embed="rId2"/>
          <a:stretch>
            <a:fillRect/>
          </a:stretch>
        </p:blipFill>
        <p:spPr>
          <a:xfrm>
            <a:off x="1614170" y="1438275"/>
            <a:ext cx="2903220" cy="240030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762000" y="4106545"/>
            <a:ext cx="5029200" cy="1758950"/>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6000750" y="1806575"/>
            <a:ext cx="4699000" cy="3689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9" name="文本框 238"/>
          <p:cNvSpPr txBox="1"/>
          <p:nvPr/>
        </p:nvSpPr>
        <p:spPr>
          <a:xfrm>
            <a:off x="606425" y="842010"/>
            <a:ext cx="10979150" cy="92202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t>
            </a:r>
            <a:r>
              <a:rPr>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sp>
        <p:nvSpPr>
          <p:cNvPr id="102" name="文本框 101"/>
          <p:cNvSpPr txBox="1"/>
          <p:nvPr/>
        </p:nvSpPr>
        <p:spPr>
          <a:xfrm>
            <a:off x="606425" y="1337310"/>
            <a:ext cx="10978515" cy="92202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海南</a:t>
            </a:r>
            <a:r>
              <a:rPr lang="en-US" b="0">
                <a:latin typeface="仿宋" panose="02010609060101010101" charset="-122"/>
                <a:ea typeface="仿宋" panose="02010609060101010101" charset="-122"/>
                <a:cs typeface="仿宋" panose="02010609060101010101" charset="-122"/>
              </a:rPr>
              <a:t>2022</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15,10</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胆矾</a:t>
            </a:r>
            <a:r>
              <a:rPr lang="en-US" b="0">
                <a:latin typeface="微软雅黑" panose="020B0503020204020204" charset="-122"/>
                <a:ea typeface="微软雅黑" panose="020B0503020204020204" charset="-122"/>
                <a:cs typeface="微软雅黑" panose="020B0503020204020204" charset="-122"/>
              </a:rPr>
              <a:t>(CuSO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·5H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是一种重要化工原料。某研究小组以生锈的铜屑为原料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主要成分是</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含有少量的油污、</a:t>
            </a:r>
            <a:r>
              <a:rPr lang="en-US" b="0">
                <a:latin typeface="微软雅黑" panose="020B0503020204020204" charset="-122"/>
                <a:ea typeface="微软雅黑" panose="020B0503020204020204" charset="-122"/>
                <a:cs typeface="微软雅黑" panose="020B0503020204020204" charset="-122"/>
              </a:rPr>
              <a:t>CuO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Cu(OH)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制备胆矾。流程如下。</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608" name="image596.jpeg"/>
          <p:cNvPicPr>
            <a:picLocks noChangeAspect="1"/>
          </p:cNvPicPr>
          <p:nvPr>
            <p:custDataLst>
              <p:tags r:id="rId1"/>
            </p:custDataLst>
          </p:nvPr>
        </p:nvPicPr>
        <p:blipFill>
          <a:blip r:embed="rId2"/>
          <a:stretch>
            <a:fillRect/>
          </a:stretch>
        </p:blipFill>
        <p:spPr>
          <a:xfrm>
            <a:off x="2454275" y="2259330"/>
            <a:ext cx="6734175" cy="1216660"/>
          </a:xfrm>
          <a:prstGeom prst="rect">
            <a:avLst/>
          </a:prstGeom>
        </p:spPr>
      </p:pic>
      <p:sp>
        <p:nvSpPr>
          <p:cNvPr id="8" name="文本框 7"/>
          <p:cNvSpPr txBox="1"/>
          <p:nvPr/>
        </p:nvSpPr>
        <p:spPr>
          <a:xfrm>
            <a:off x="606425" y="3198495"/>
            <a:ext cx="1097915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回答问题</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的目的是</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若仅用浓</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溶解固体</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将生成</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填化学式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污染环境。</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存在下</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溶于稀</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反应的化学方程式为</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603500" y="3613150"/>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除去铜屑表面的油污</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10" name="文本框 9"/>
          <p:cNvSpPr txBox="1"/>
          <p:nvPr/>
        </p:nvSpPr>
        <p:spPr>
          <a:xfrm>
            <a:off x="5428615" y="4118610"/>
            <a:ext cx="5080000" cy="368300"/>
          </a:xfrm>
          <a:prstGeom prst="rect">
            <a:avLst/>
          </a:prstGeom>
          <a:noFill/>
          <a:ln w="9525">
            <a:noFill/>
          </a:ln>
        </p:spPr>
        <p:txBody>
          <a:bodyPr>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SO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2</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11" name="图片 10"/>
          <p:cNvPicPr>
            <a:picLocks noChangeAspect="1"/>
          </p:cNvPicPr>
          <p:nvPr/>
        </p:nvPicPr>
        <p:blipFill>
          <a:blip r:embed="rId3"/>
          <a:stretch>
            <a:fillRect/>
          </a:stretch>
        </p:blipFill>
        <p:spPr>
          <a:xfrm>
            <a:off x="7441565" y="4598670"/>
            <a:ext cx="3594100" cy="27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487680" y="1095375"/>
            <a:ext cx="10911840" cy="258445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经步骤</a:t>
            </a:r>
            <a:r>
              <a:rPr lang="en-US" b="0">
                <a:latin typeface="微软雅黑" panose="020B0503020204020204" charset="-122"/>
                <a:ea typeface="微软雅黑" panose="020B0503020204020204" charset="-122"/>
                <a:cs typeface="微软雅黑" panose="020B0503020204020204" charset="-122"/>
              </a:rPr>
              <a:t>④</a:t>
            </a:r>
            <a:r>
              <a:rPr lang="zh-CN" b="0">
                <a:latin typeface="微软雅黑" panose="020B0503020204020204" charset="-122"/>
                <a:ea typeface="微软雅黑" panose="020B0503020204020204" charset="-122"/>
                <a:cs typeface="微软雅黑" panose="020B0503020204020204" charset="-122"/>
              </a:rPr>
              <a:t>得到的胆矾</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不能用水洗涤的主要原因是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(5)</a:t>
            </a:r>
            <a:r>
              <a:rPr lang="zh-CN" b="0">
                <a:latin typeface="微软雅黑" panose="020B0503020204020204" charset="-122"/>
                <a:ea typeface="微软雅黑" panose="020B0503020204020204" charset="-122"/>
                <a:cs typeface="微软雅黑" panose="020B0503020204020204" charset="-122"/>
              </a:rPr>
              <a:t>实验证明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滤液</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能将</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氧化为</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ⅰ.</a:t>
            </a:r>
            <a:r>
              <a:rPr lang="zh-CN" b="0">
                <a:latin typeface="微软雅黑" panose="020B0503020204020204" charset="-122"/>
                <a:ea typeface="微软雅黑" panose="020B0503020204020204" charset="-122"/>
                <a:cs typeface="微软雅黑" panose="020B0503020204020204" charset="-122"/>
              </a:rPr>
              <a:t>甲同学认为不可能是步骤</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中过量</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氧化为</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理由是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ⅱ.</a:t>
            </a:r>
            <a:r>
              <a:rPr lang="zh-CN" b="0">
                <a:latin typeface="微软雅黑" panose="020B0503020204020204" charset="-122"/>
                <a:ea typeface="微软雅黑" panose="020B0503020204020204" charset="-122"/>
                <a:cs typeface="微软雅黑" panose="020B0503020204020204" charset="-122"/>
              </a:rPr>
              <a:t>乙同学通过实验证实</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只能是</a:t>
            </a:r>
            <a:r>
              <a:rPr lang="en-US" b="0">
                <a:latin typeface="微软雅黑" panose="020B0503020204020204" charset="-122"/>
                <a:ea typeface="微软雅黑" panose="020B0503020204020204" charset="-122"/>
                <a:cs typeface="微软雅黑" panose="020B0503020204020204" charset="-122"/>
              </a:rPr>
              <a:t>Cu</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氧化为</a:t>
            </a:r>
            <a:r>
              <a:rPr lang="en-US" b="0">
                <a:latin typeface="微软雅黑" panose="020B0503020204020204" charset="-122"/>
                <a:ea typeface="微软雅黑" panose="020B0503020204020204" charset="-122"/>
                <a:cs typeface="微软雅黑" panose="020B0503020204020204" charset="-122"/>
              </a:rPr>
              <a:t>I</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写出乙同学的实验方案及结果</a:t>
            </a:r>
            <a:r>
              <a:rPr lang="en-US" alt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endParaRPr lang="en-US" b="0" u="sng">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不要求写具体操作过程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821680" y="1095375"/>
            <a:ext cx="5080000" cy="368300"/>
          </a:xfrm>
          <a:prstGeom prst="rect">
            <a:avLst/>
          </a:prstGeom>
          <a:noFill/>
          <a:ln w="9525">
            <a:noFill/>
          </a:ln>
        </p:spPr>
        <p:txBody>
          <a:bodyPr>
            <a:spAutoFit/>
          </a:bodyPr>
          <a:p>
            <a:pPr indent="0"/>
            <a:r>
              <a:rPr lang="zh-CN" b="0">
                <a:solidFill>
                  <a:srgbClr val="FF0000"/>
                </a:solidFill>
                <a:latin typeface="微软雅黑" panose="020B0503020204020204" charset="-122"/>
                <a:ea typeface="微软雅黑" panose="020B0503020204020204" charset="-122"/>
                <a:cs typeface="方正书宋_GBK" panose="03000509000000000000" charset="-122"/>
              </a:rPr>
              <a:t>胆矾易溶于水</a:t>
            </a:r>
            <a:endParaRPr lang="zh-CN" altLang="en-US" b="0">
              <a:solidFill>
                <a:srgbClr val="FF0000"/>
              </a:solidFill>
              <a:latin typeface="微软雅黑" panose="020B0503020204020204" charset="-122"/>
              <a:ea typeface="微软雅黑" panose="020B0503020204020204" charset="-122"/>
              <a:cs typeface="方正书宋_GBK" panose="03000509000000000000" charset="-122"/>
            </a:endParaRPr>
          </a:p>
        </p:txBody>
      </p:sp>
      <p:sp>
        <p:nvSpPr>
          <p:cNvPr id="6" name="文本框 5"/>
          <p:cNvSpPr txBox="1"/>
          <p:nvPr/>
        </p:nvSpPr>
        <p:spPr>
          <a:xfrm>
            <a:off x="676910" y="2835275"/>
            <a:ext cx="9663430" cy="36830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取少量滤液</a:t>
            </a:r>
            <a:r>
              <a:rPr lang="en-US" b="0">
                <a:solidFill>
                  <a:srgbClr val="FF0000"/>
                </a:solidFill>
                <a:latin typeface="微软雅黑" panose="020B0503020204020204" charset="-122"/>
                <a:ea typeface="微软雅黑" panose="020B0503020204020204" charset="-122"/>
                <a:cs typeface="微软雅黑" panose="020B0503020204020204" charset="-122"/>
              </a:rPr>
              <a:t>D,</a:t>
            </a:r>
            <a:r>
              <a:rPr lang="zh-CN" b="0">
                <a:solidFill>
                  <a:srgbClr val="FF0000"/>
                </a:solidFill>
                <a:latin typeface="微软雅黑" panose="020B0503020204020204" charset="-122"/>
                <a:ea typeface="微软雅黑" panose="020B0503020204020204" charset="-122"/>
                <a:cs typeface="微软雅黑" panose="020B0503020204020204" charset="-122"/>
              </a:rPr>
              <a:t>向其中加入适量硫化钠</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使</a:t>
            </a:r>
            <a:r>
              <a:rPr lang="en-US" b="0">
                <a:solidFill>
                  <a:srgbClr val="FF0000"/>
                </a:solidFill>
                <a:latin typeface="微软雅黑" panose="020B0503020204020204" charset="-122"/>
                <a:ea typeface="微软雅黑" panose="020B0503020204020204" charset="-122"/>
                <a:cs typeface="微软雅黑" panose="020B0503020204020204" charset="-122"/>
              </a:rPr>
              <a:t>Cu</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2+</a:t>
            </a:r>
            <a:r>
              <a:rPr lang="zh-CN" b="0">
                <a:solidFill>
                  <a:srgbClr val="FF0000"/>
                </a:solidFill>
                <a:latin typeface="微软雅黑" panose="020B0503020204020204" charset="-122"/>
                <a:ea typeface="微软雅黑" panose="020B0503020204020204" charset="-122"/>
                <a:cs typeface="微软雅黑" panose="020B0503020204020204" charset="-122"/>
              </a:rPr>
              <a:t>恰好完全沉淀</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再加入</a:t>
            </a:r>
            <a:r>
              <a:rPr lang="en-US" b="0">
                <a:solidFill>
                  <a:srgbClr val="FF0000"/>
                </a:solidFill>
                <a:latin typeface="微软雅黑" panose="020B0503020204020204" charset="-122"/>
                <a:ea typeface="微软雅黑" panose="020B0503020204020204" charset="-122"/>
                <a:cs typeface="微软雅黑" panose="020B0503020204020204" charset="-122"/>
              </a:rPr>
              <a:t>I</a:t>
            </a:r>
            <a:r>
              <a:rPr lang="en-US" b="0" baseline="30000">
                <a:solidFill>
                  <a:srgbClr val="FF0000"/>
                </a:solidFill>
                <a:latin typeface="微软雅黑" panose="020B0503020204020204" charset="-122"/>
                <a:ea typeface="微软雅黑" panose="020B0503020204020204" charset="-122"/>
                <a:cs typeface="微软雅黑" panose="020B0503020204020204" charset="-122"/>
              </a:rPr>
              <a:t>-</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不能被氧化</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合理即可</a:t>
            </a:r>
            <a:r>
              <a:rPr lang="en-US" b="0">
                <a:solidFill>
                  <a:srgbClr val="FF0000"/>
                </a:solidFill>
                <a:latin typeface="微软雅黑" panose="020B0503020204020204" charset="-122"/>
                <a:ea typeface="微软雅黑" panose="020B0503020204020204" charset="-122"/>
                <a:cs typeface="微软雅黑" panose="020B0503020204020204" charset="-122"/>
              </a:rPr>
              <a:t>)</a:t>
            </a:r>
            <a:endParaRPr lang="en-US"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742430" y="1711325"/>
            <a:ext cx="5175250" cy="645160"/>
          </a:xfrm>
          <a:prstGeom prst="rect">
            <a:avLst/>
          </a:prstGeom>
          <a:noFill/>
        </p:spPr>
        <p:txBody>
          <a:bodyPr wrap="square" rtlCol="0" anchor="t">
            <a:spAutoFit/>
          </a:bodyPr>
          <a:p>
            <a:r>
              <a:rPr lang="zh-CN">
                <a:solidFill>
                  <a:srgbClr val="FF0000"/>
                </a:solidFill>
                <a:latin typeface="微软雅黑" panose="020B0503020204020204" charset="-122"/>
                <a:ea typeface="微软雅黑" panose="020B0503020204020204" charset="-122"/>
                <a:cs typeface="微软雅黑" panose="020B0503020204020204" charset="-122"/>
                <a:sym typeface="+mn-ea"/>
              </a:rPr>
              <a:t>经步骤</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③</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加热浓缩后</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溶液</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C</a:t>
            </a:r>
            <a:r>
              <a:rPr lang="zh-CN">
                <a:solidFill>
                  <a:srgbClr val="FF0000"/>
                </a:solidFill>
                <a:latin typeface="微软雅黑" panose="020B0503020204020204" charset="-122"/>
                <a:ea typeface="微软雅黑" panose="020B0503020204020204" charset="-122"/>
                <a:cs typeface="微软雅黑" panose="020B0503020204020204" charset="-122"/>
                <a:sym typeface="+mn-ea"/>
              </a:rPr>
              <a:t>中的</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H</a:t>
            </a:r>
            <a:r>
              <a:rPr lang="en-US"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a:solidFill>
                  <a:srgbClr val="FF0000"/>
                </a:solidFill>
                <a:latin typeface="微软雅黑" panose="020B0503020204020204" charset="-122"/>
                <a:ea typeface="微软雅黑" panose="020B0503020204020204" charset="-122"/>
                <a:cs typeface="微软雅黑" panose="020B0503020204020204" charset="-122"/>
                <a:sym typeface="+mn-ea"/>
              </a:rPr>
              <a:t>O</a:t>
            </a:r>
            <a:r>
              <a:rPr lang="en-US"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baseline="-25000">
              <a:solidFill>
                <a:srgbClr val="FF0000"/>
              </a:solidFill>
              <a:latin typeface="微软雅黑" panose="020B0503020204020204" charset="-122"/>
              <a:ea typeface="微软雅黑" panose="020B0503020204020204" charset="-122"/>
              <a:cs typeface="微软雅黑" panose="020B0503020204020204" charset="-122"/>
              <a:sym typeface="+mn-ea"/>
            </a:endParaRPr>
          </a:p>
          <a:p>
            <a:r>
              <a:rPr lang="zh-CN">
                <a:solidFill>
                  <a:srgbClr val="FF0000"/>
                </a:solidFill>
                <a:latin typeface="微软雅黑" panose="020B0503020204020204" charset="-122"/>
                <a:ea typeface="微软雅黑" panose="020B0503020204020204" charset="-122"/>
                <a:cs typeface="微软雅黑" panose="020B0503020204020204" charset="-122"/>
                <a:sym typeface="+mn-ea"/>
              </a:rPr>
              <a:t>已完全分解　</a:t>
            </a:r>
            <a:endParaRPr lang="zh-CN" altLang="en-US">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3" name="文本框 102"/>
          <p:cNvSpPr txBox="1"/>
          <p:nvPr/>
        </p:nvSpPr>
        <p:spPr>
          <a:xfrm>
            <a:off x="608330" y="957580"/>
            <a:ext cx="10974705" cy="326961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溶液呈碱性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能促进油污水解而达到除油污的目的。</a:t>
            </a:r>
            <a:r>
              <a:rPr lang="en-US" b="0">
                <a:latin typeface="微软雅黑" panose="020B0503020204020204" charset="-122"/>
                <a:ea typeface="微软雅黑" panose="020B0503020204020204" charset="-122"/>
                <a:cs typeface="微软雅黑" panose="020B0503020204020204" charset="-122"/>
              </a:rPr>
              <a:t>(2)Cu</a:t>
            </a:r>
            <a:r>
              <a:rPr lang="zh-CN" b="0">
                <a:latin typeface="微软雅黑" panose="020B0503020204020204" charset="-122"/>
                <a:ea typeface="微软雅黑" panose="020B0503020204020204" charset="-122"/>
                <a:cs typeface="微软雅黑" panose="020B0503020204020204" charset="-122"/>
              </a:rPr>
              <a:t>能与浓硫酸在加热条件下反应生成污染环境的</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在酸性条件下</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能将</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氧化</a:t>
            </a:r>
            <a:r>
              <a:rPr lang="en-US" b="0">
                <a:latin typeface="微软雅黑" panose="020B0503020204020204" charset="-122"/>
                <a:ea typeface="微软雅黑" panose="020B0503020204020204" charset="-122"/>
                <a:cs typeface="微软雅黑" panose="020B0503020204020204" charset="-122"/>
              </a:rPr>
              <a:t>:Cu+H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            </a:t>
            </a:r>
            <a:r>
              <a:rPr lang="en-US">
                <a:latin typeface="微软雅黑" panose="020B0503020204020204" charset="-122"/>
                <a:ea typeface="微软雅黑" panose="020B0503020204020204" charset="-122"/>
                <a:cs typeface="微软雅黑" panose="020B0503020204020204" charset="-122"/>
                <a:sym typeface="+mn-ea"/>
              </a:rPr>
              <a:t>CuSO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(4)</a:t>
            </a:r>
            <a:r>
              <a:rPr lang="zh-CN">
                <a:latin typeface="微软雅黑" panose="020B0503020204020204" charset="-122"/>
                <a:ea typeface="微软雅黑" panose="020B0503020204020204" charset="-122"/>
                <a:cs typeface="微软雅黑" panose="020B0503020204020204" charset="-122"/>
                <a:sym typeface="+mn-ea"/>
              </a:rPr>
              <a:t>胆矾易溶于水</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所以用水洗涤会造成溶解损耗</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从而使产率降低。</a:t>
            </a:r>
            <a:r>
              <a:rPr lang="en-US">
                <a:latin typeface="微软雅黑" panose="020B0503020204020204" charset="-122"/>
                <a:ea typeface="微软雅黑" panose="020B0503020204020204" charset="-122"/>
                <a:cs typeface="微软雅黑" panose="020B0503020204020204" charset="-122"/>
                <a:sym typeface="+mn-ea"/>
              </a:rPr>
              <a:t>(5)ⅰ.H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受热易分解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而步骤</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加热浓缩时温度较高</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发生分解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滤液</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中不再含</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ⅱ.</a:t>
            </a:r>
            <a:r>
              <a:rPr lang="zh-CN">
                <a:latin typeface="微软雅黑" panose="020B0503020204020204" charset="-122"/>
                <a:ea typeface="微软雅黑" panose="020B0503020204020204" charset="-122"/>
                <a:cs typeface="微软雅黑" panose="020B0503020204020204" charset="-122"/>
                <a:sym typeface="+mn-ea"/>
              </a:rPr>
              <a:t>可将溶液中的</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除去后再进行实验</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观察除去</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后的滤液是否可以氧化</a:t>
            </a:r>
            <a:r>
              <a:rPr lang="en-US">
                <a:latin typeface="微软雅黑" panose="020B0503020204020204" charset="-122"/>
                <a:ea typeface="微软雅黑" panose="020B0503020204020204" charset="-122"/>
                <a:cs typeface="微软雅黑" panose="020B0503020204020204" charset="-122"/>
                <a:sym typeface="+mn-ea"/>
              </a:rPr>
              <a:t>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淀粉遇</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变蓝</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可用淀粉溶液检验是否有</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生成。</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6087745" y="1875155"/>
            <a:ext cx="410845" cy="4203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06425" y="978535"/>
            <a:ext cx="11014710" cy="2416175"/>
          </a:xfrm>
          <a:prstGeom prst="rect">
            <a:avLst/>
          </a:prstGeom>
          <a:noFill/>
          <a:ln w="9525">
            <a:noFill/>
          </a:ln>
        </p:spPr>
        <p:txBody>
          <a:bodyPr wrap="square">
            <a:spAutoFit/>
          </a:bodyPr>
          <a:p>
            <a:pPr indent="0">
              <a:lnSpc>
                <a:spcPct val="120000"/>
              </a:lnSpc>
              <a:spcBef>
                <a:spcPts val="0"/>
              </a:spcBef>
              <a:spcAft>
                <a:spcPts val="0"/>
              </a:spcAft>
            </a:pPr>
            <a:r>
              <a:rPr b="0">
                <a:latin typeface="微软雅黑" panose="020B0503020204020204" charset="-122"/>
                <a:ea typeface="微软雅黑" panose="020B0503020204020204" charset="-122"/>
                <a:cs typeface="微软雅黑" panose="020B0503020204020204" charset="-122"/>
              </a:rPr>
              <a:t>②与水反应</a:t>
            </a:r>
            <a:endParaRPr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b="0">
                <a:latin typeface="微软雅黑" panose="020B0503020204020204" charset="-122"/>
                <a:ea typeface="微软雅黑" panose="020B0503020204020204" charset="-122"/>
                <a:cs typeface="微软雅黑" panose="020B0503020204020204" charset="-122"/>
              </a:rPr>
              <a:t>③与酸(HCl)反应</a:t>
            </a:r>
            <a:endParaRPr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b="0">
                <a:latin typeface="微软雅黑" panose="020B0503020204020204" charset="-122"/>
                <a:ea typeface="微软雅黑" panose="020B0503020204020204" charset="-122"/>
                <a:cs typeface="微软雅黑" panose="020B0503020204020204" charset="-122"/>
              </a:rPr>
              <a:t>④与盐(如CuSO</a:t>
            </a:r>
            <a:r>
              <a:rPr b="0" baseline="-25000">
                <a:latin typeface="微软雅黑" panose="020B0503020204020204" charset="-122"/>
                <a:ea typeface="微软雅黑" panose="020B0503020204020204" charset="-122"/>
                <a:cs typeface="微软雅黑" panose="020B0503020204020204" charset="-122"/>
              </a:rPr>
              <a:t>4</a:t>
            </a:r>
            <a:r>
              <a:rPr b="0">
                <a:latin typeface="微软雅黑" panose="020B0503020204020204" charset="-122"/>
                <a:ea typeface="微软雅黑" panose="020B0503020204020204" charset="-122"/>
                <a:cs typeface="微软雅黑" panose="020B0503020204020204" charset="-122"/>
              </a:rPr>
              <a:t>)溶液的反应</a:t>
            </a:r>
            <a:endParaRPr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金属钠与可溶性盐溶液反应的思维模板</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1"/>
            </p:custDataLst>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pic>
        <p:nvPicPr>
          <p:cNvPr id="5" name="图片 4"/>
          <p:cNvPicPr>
            <a:picLocks noChangeAspect="1"/>
          </p:cNvPicPr>
          <p:nvPr>
            <p:custDataLst>
              <p:tags r:id="rId2"/>
            </p:custDataLst>
          </p:nvPr>
        </p:nvPicPr>
        <p:blipFill>
          <a:blip r:embed="rId3"/>
          <a:stretch>
            <a:fillRect/>
          </a:stretch>
        </p:blipFill>
        <p:spPr>
          <a:xfrm>
            <a:off x="1877060" y="1056005"/>
            <a:ext cx="2736850" cy="33020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2552700" y="1760220"/>
            <a:ext cx="2362200" cy="279400"/>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3700145" y="2413635"/>
            <a:ext cx="4171950" cy="273050"/>
          </a:xfrm>
          <a:prstGeom prst="rect">
            <a:avLst/>
          </a:prstGeom>
        </p:spPr>
      </p:pic>
      <p:pic>
        <p:nvPicPr>
          <p:cNvPr id="9" name="图片 8"/>
          <p:cNvPicPr>
            <a:picLocks noChangeAspect="1"/>
          </p:cNvPicPr>
          <p:nvPr>
            <p:custDataLst>
              <p:tags r:id="rId8"/>
            </p:custDataLst>
          </p:nvPr>
        </p:nvPicPr>
        <p:blipFill>
          <a:blip r:embed="rId9"/>
          <a:stretch>
            <a:fillRect/>
          </a:stretch>
        </p:blipFill>
        <p:spPr>
          <a:xfrm>
            <a:off x="8006715" y="2413635"/>
            <a:ext cx="2209800" cy="273050"/>
          </a:xfrm>
          <a:prstGeom prst="rect">
            <a:avLst/>
          </a:prstGeom>
        </p:spPr>
      </p:pic>
      <p:pic>
        <p:nvPicPr>
          <p:cNvPr id="363" name="image351.jpeg"/>
          <p:cNvPicPr>
            <a:picLocks noChangeAspect="1"/>
          </p:cNvPicPr>
          <p:nvPr>
            <p:custDataLst>
              <p:tags r:id="rId10"/>
            </p:custDataLst>
          </p:nvPr>
        </p:nvPicPr>
        <p:blipFill>
          <a:blip r:embed="rId11"/>
          <a:stretch>
            <a:fillRect/>
          </a:stretch>
        </p:blipFill>
        <p:spPr>
          <a:xfrm>
            <a:off x="606425" y="2996565"/>
            <a:ext cx="937895" cy="287655"/>
          </a:xfrm>
          <a:prstGeom prst="rect">
            <a:avLst/>
          </a:prstGeom>
        </p:spPr>
      </p:pic>
      <p:pic>
        <p:nvPicPr>
          <p:cNvPr id="364" name="image352.jpeg"/>
          <p:cNvPicPr>
            <a:picLocks noChangeAspect="1"/>
          </p:cNvPicPr>
          <p:nvPr>
            <p:custDataLst>
              <p:tags r:id="rId12"/>
            </p:custDataLst>
          </p:nvPr>
        </p:nvPicPr>
        <p:blipFill>
          <a:blip r:embed="rId13"/>
          <a:stretch>
            <a:fillRect/>
          </a:stretch>
        </p:blipFill>
        <p:spPr>
          <a:xfrm>
            <a:off x="1633855" y="3569335"/>
            <a:ext cx="6634480" cy="1327150"/>
          </a:xfrm>
          <a:prstGeom prst="rect">
            <a:avLst/>
          </a:prstGeom>
        </p:spPr>
      </p:pic>
      <p:sp>
        <p:nvSpPr>
          <p:cNvPr id="10" name="文本框 9"/>
          <p:cNvSpPr txBox="1"/>
          <p:nvPr>
            <p:custDataLst>
              <p:tags r:id="rId14"/>
            </p:custDataLst>
          </p:nvPr>
        </p:nvSpPr>
        <p:spPr>
          <a:xfrm>
            <a:off x="606425" y="4970780"/>
            <a:ext cx="11014710" cy="423545"/>
          </a:xfrm>
          <a:prstGeom prst="rect">
            <a:avLst/>
          </a:prstGeom>
          <a:noFill/>
          <a:ln w="9525">
            <a:noFill/>
          </a:ln>
        </p:spPr>
        <p:txBody>
          <a:bodyPr wrap="square">
            <a:spAutoFit/>
          </a:bodyPr>
          <a:p>
            <a:pPr indent="0">
              <a:lnSpc>
                <a:spcPct val="120000"/>
              </a:lnSpc>
              <a:spcBef>
                <a:spcPts val="0"/>
              </a:spcBef>
              <a:spcAft>
                <a:spcPts val="0"/>
              </a:spcAft>
            </a:pPr>
            <a:r>
              <a:rPr b="0">
                <a:latin typeface="微软雅黑" panose="020B0503020204020204" charset="-122"/>
                <a:ea typeface="微软雅黑" panose="020B0503020204020204" charset="-122"/>
                <a:cs typeface="微软雅黑" panose="020B0503020204020204" charset="-122"/>
              </a:rPr>
              <a:t>⑤与乙醇反应</a:t>
            </a:r>
            <a:endParaRPr b="0">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custDataLst>
              <p:tags r:id="rId15"/>
            </p:custDataLst>
          </p:nvPr>
        </p:nvPicPr>
        <p:blipFill>
          <a:blip r:embed="rId16"/>
          <a:stretch>
            <a:fillRect/>
          </a:stretch>
        </p:blipFill>
        <p:spPr>
          <a:xfrm>
            <a:off x="2160905" y="5041900"/>
            <a:ext cx="3594100" cy="336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39" name="文本框 238"/>
          <p:cNvSpPr txBox="1"/>
          <p:nvPr/>
        </p:nvSpPr>
        <p:spPr>
          <a:xfrm>
            <a:off x="606425" y="1045528"/>
            <a:ext cx="5080000" cy="506730"/>
          </a:xfrm>
          <a:prstGeom prst="rect">
            <a:avLst/>
          </a:prstGeom>
          <a:noFill/>
          <a:ln w="9525">
            <a:noFill/>
          </a:ln>
        </p:spPr>
        <p:txBody>
          <a:bodyPr>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制取、保存</a:t>
            </a:r>
            <a:endParaRPr lang="zh-CN" altLang="en-US"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2"/>
            </p:custDataLst>
          </p:nvPr>
        </p:nvGraphicFramePr>
        <p:xfrm>
          <a:off x="967740" y="1596390"/>
          <a:ext cx="4972050" cy="1408430"/>
        </p:xfrm>
        <a:graphic>
          <a:graphicData uri="http://schemas.openxmlformats.org/drawingml/2006/table">
            <a:tbl>
              <a:tblPr/>
              <a:tblGrid>
                <a:gridCol w="770255"/>
                <a:gridCol w="4201795"/>
              </a:tblGrid>
              <a:tr h="70421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制取</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2NaCl</a:t>
                      </a:r>
                      <a:r>
                        <a:rPr lang="en-US" sz="1800" b="0">
                          <a:latin typeface="微软雅黑" panose="020B0503020204020204" charset="-122"/>
                          <a:ea typeface="微软雅黑" panose="020B0503020204020204" charset="-122"/>
                          <a:cs typeface="微软雅黑" panose="020B0503020204020204" charset="-122"/>
                        </a:rPr>
                        <a:t>(熔融)            2Na+Cl</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0421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保存</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通常保存在石蜡或煤油中</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0" name="图片 9"/>
          <p:cNvPicPr/>
          <p:nvPr/>
        </p:nvPicPr>
        <p:blipFill>
          <a:blip r:embed="rId3"/>
          <a:stretch>
            <a:fillRect/>
          </a:stretch>
        </p:blipFill>
        <p:spPr>
          <a:xfrm>
            <a:off x="3750310" y="1672590"/>
            <a:ext cx="474980" cy="474980"/>
          </a:xfrm>
          <a:prstGeom prst="rect">
            <a:avLst/>
          </a:prstGeom>
          <a:noFill/>
          <a:ln w="9525">
            <a:noFill/>
          </a:ln>
        </p:spPr>
      </p:pic>
      <p:sp>
        <p:nvSpPr>
          <p:cNvPr id="11" name="文本框 10"/>
          <p:cNvSpPr txBox="1"/>
          <p:nvPr/>
        </p:nvSpPr>
        <p:spPr>
          <a:xfrm>
            <a:off x="606425" y="2767013"/>
            <a:ext cx="5080000" cy="2584450"/>
          </a:xfrm>
          <a:prstGeom prst="rect">
            <a:avLst/>
          </a:prstGeom>
          <a:noFill/>
          <a:ln w="9525">
            <a:noFill/>
          </a:ln>
        </p:spPr>
        <p:txBody>
          <a:bodyPr>
            <a:spAutoFit/>
          </a:bodyPr>
          <a:p>
            <a:pPr indent="0">
              <a:lnSpc>
                <a:spcPct val="150000"/>
              </a:lnSpc>
            </a:pP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用途</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钠、钾合金</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液态</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作原子反应堆导热剂</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冶炼金属钛、锆、铌、钽</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用于电光源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制作高压钠灯</a:t>
            </a:r>
            <a:r>
              <a:rPr lang="en-US" b="0">
                <a:latin typeface="微软雅黑" panose="020B0503020204020204" charset="-122"/>
                <a:ea typeface="微软雅黑" panose="020B0503020204020204" charset="-122"/>
                <a:cs typeface="微软雅黑" panose="020B0503020204020204" charset="-122"/>
              </a:rPr>
              <a:t>;④</a:t>
            </a:r>
            <a:r>
              <a:rPr lang="zh-CN" b="0">
                <a:latin typeface="微软雅黑" panose="020B0503020204020204" charset="-122"/>
                <a:ea typeface="微软雅黑" panose="020B0503020204020204" charset="-122"/>
                <a:cs typeface="微软雅黑" panose="020B0503020204020204" charset="-122"/>
              </a:rPr>
              <a:t>制备过氧化钠。</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TABLE_ENDDRAG_ORIGIN_RECT" val="506*105"/>
  <p:tag name="TABLE_ENDDRAG_RECT" val="194*145*506*105"/>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TABLE_ENDDRAG_ORIGIN_RECT" val="663*317"/>
  <p:tag name="TABLE_ENDDRAG_RECT" val="216*130*663*317"/>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TABLE_ENDDRAG_ORIGIN_RECT" val="484*308"/>
  <p:tag name="TABLE_ENDDRAG_RECT" val="351*186*484*308"/>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TABLE_ENDDRAG_ORIGIN_RECT" val="540*173"/>
  <p:tag name="TABLE_ENDDRAG_RECT" val="351*234*540*173"/>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TABLE_ENDDRAG_ORIGIN_RECT" val="864*189"/>
  <p:tag name="TABLE_ENDDRAG_RECT" val="47*187*864*189"/>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TABLE_ENDDRAG_ORIGIN_RECT" val="456*83"/>
  <p:tag name="TABLE_ENDDRAG_RECT" val="351*247*456*83"/>
</p:tagLst>
</file>

<file path=ppt/tags/tag131.xml><?xml version="1.0" encoding="utf-8"?>
<p:tagLst xmlns:p="http://schemas.openxmlformats.org/presentationml/2006/main">
  <p:tag name="TABLE_ENDDRAG_ORIGIN_RECT" val="685*103"/>
  <p:tag name="TABLE_ENDDRAG_RECT" val="164*314*685*103"/>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TABLE_ENDDRAG_ORIGIN_RECT" val="362*97"/>
  <p:tag name="TABLE_ENDDRAG_RECT" val="365*239*362*97"/>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TABLE_ENDDRAG_ORIGIN_RECT" val="573*134"/>
  <p:tag name="TABLE_ENDDRAG_RECT" val="351*240*573*134"/>
</p:tagLst>
</file>

<file path=ppt/tags/tag141.xml><?xml version="1.0" encoding="utf-8"?>
<p:tagLst xmlns:p="http://schemas.openxmlformats.org/presentationml/2006/main">
  <p:tag name="TABLE_ENDDRAG_ORIGIN_RECT" val="536*211"/>
  <p:tag name="TABLE_ENDDRAG_RECT" val="351*162*536*211"/>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commondata" val="eyJoZGlkIjoiYzY1MWE2ZDY1YmEyODAyMTY0ZGEwMzY5OGRkNTQ5YjEifQ=="/>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TABLE_ENDDRAG_ORIGIN_RECT" val="777*220"/>
  <p:tag name="TABLE_ENDDRAG_RECT" val="71*125*777*220"/>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TABLE_ENDDRAG_ORIGIN_RECT" val="391*110"/>
  <p:tag name="TABLE_ENDDRAG_RECT" val="76*125*391*110"/>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TABLE_ENDDRAG_ORIGIN_RECT" val="414*158"/>
  <p:tag name="TABLE_ENDDRAG_RECT" val="351*238*414*158"/>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TABLE_ENDDRAG_ORIGIN_RECT" val="705*163"/>
  <p:tag name="TABLE_ENDDRAG_RECT" val="351*157*705*163"/>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TABLE_ENDDRAG_ORIGIN_RECT" val="562*274"/>
  <p:tag name="TABLE_ENDDRAG_RECT" val="202*237*562*274"/>
</p:tagLst>
</file>

<file path=ppt/tags/tag85.xml><?xml version="1.0" encoding="utf-8"?>
<p:tagLst xmlns:p="http://schemas.openxmlformats.org/presentationml/2006/main">
  <p:tag name="TABLE_ENDDRAG_ORIGIN_RECT" val="785*303"/>
  <p:tag name="TABLE_ENDDRAG_RECT" val="90*131*785*303"/>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TABLE_ENDDRAG_ORIGIN_RECT" val="529*94"/>
  <p:tag name="TABLE_ENDDRAG_RECT" val="351*208*529*94"/>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18766</Words>
  <Application>WPS 演示</Application>
  <PresentationFormat>宽屏</PresentationFormat>
  <Paragraphs>1258</Paragraphs>
  <Slides>77</Slides>
  <Notes>4</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77</vt:i4>
      </vt:variant>
    </vt:vector>
  </HeadingPairs>
  <TitlesOfParts>
    <vt:vector size="98" baseType="lpstr">
      <vt:lpstr>Arial</vt:lpstr>
      <vt:lpstr>宋体</vt:lpstr>
      <vt:lpstr>Wingdings</vt:lpstr>
      <vt:lpstr>微软雅黑</vt:lpstr>
      <vt:lpstr>微软雅黑W10 Regular</vt:lpstr>
      <vt:lpstr>黑体</vt:lpstr>
      <vt:lpstr>思源宋体 CN Heavy</vt:lpstr>
      <vt:lpstr>思源宋体 CN</vt:lpstr>
      <vt:lpstr>Calibri</vt:lpstr>
      <vt:lpstr>微软雅黑W10 Bold</vt:lpstr>
      <vt:lpstr>方正兰亭中黑_GBK</vt:lpstr>
      <vt:lpstr>NEU-BZ</vt:lpstr>
      <vt:lpstr>方正楷体_GBK</vt:lpstr>
      <vt:lpstr>NEU-B6</vt:lpstr>
      <vt:lpstr>方正书宋_GBK</vt:lpstr>
      <vt:lpstr>Times New Roman</vt:lpstr>
      <vt:lpstr>Arial Unicode MS</vt:lpstr>
      <vt:lpstr>仿宋</vt:lpstr>
      <vt:lpstr>Marker Felt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S</cp:lastModifiedBy>
  <cp:revision>201</cp:revision>
  <dcterms:created xsi:type="dcterms:W3CDTF">2019-06-19T02:08:00Z</dcterms:created>
  <dcterms:modified xsi:type="dcterms:W3CDTF">2024-01-18T03:59:26Z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F71621CD2BF3497AB561797BF0231A9F_11</vt:lpwstr>
  </property>
</Properties>
</file>